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49"/>
  </p:notesMasterIdLst>
  <p:handoutMasterIdLst>
    <p:handoutMasterId r:id="rId50"/>
  </p:handoutMasterIdLst>
  <p:sldIdLst>
    <p:sldId id="258" r:id="rId3"/>
    <p:sldId id="355" r:id="rId4"/>
    <p:sldId id="264" r:id="rId5"/>
    <p:sldId id="305" r:id="rId6"/>
    <p:sldId id="267" r:id="rId7"/>
    <p:sldId id="306" r:id="rId8"/>
    <p:sldId id="307" r:id="rId9"/>
    <p:sldId id="308" r:id="rId10"/>
    <p:sldId id="349" r:id="rId11"/>
    <p:sldId id="278" r:id="rId12"/>
    <p:sldId id="309" r:id="rId13"/>
    <p:sldId id="312" r:id="rId14"/>
    <p:sldId id="313" r:id="rId15"/>
    <p:sldId id="375" r:id="rId16"/>
    <p:sldId id="316" r:id="rId17"/>
    <p:sldId id="317" r:id="rId18"/>
    <p:sldId id="350" r:id="rId19"/>
    <p:sldId id="351" r:id="rId20"/>
    <p:sldId id="374" r:id="rId21"/>
    <p:sldId id="357" r:id="rId22"/>
    <p:sldId id="297" r:id="rId23"/>
    <p:sldId id="321" r:id="rId24"/>
    <p:sldId id="304" r:id="rId25"/>
    <p:sldId id="368" r:id="rId26"/>
    <p:sldId id="352" r:id="rId27"/>
    <p:sldId id="366" r:id="rId28"/>
    <p:sldId id="367" r:id="rId29"/>
    <p:sldId id="406" r:id="rId30"/>
    <p:sldId id="370" r:id="rId31"/>
    <p:sldId id="371" r:id="rId32"/>
    <p:sldId id="378" r:id="rId33"/>
    <p:sldId id="372" r:id="rId34"/>
    <p:sldId id="364" r:id="rId35"/>
    <p:sldId id="365" r:id="rId36"/>
    <p:sldId id="360" r:id="rId37"/>
    <p:sldId id="345" r:id="rId38"/>
    <p:sldId id="361" r:id="rId39"/>
    <p:sldId id="405" r:id="rId40"/>
    <p:sldId id="373" r:id="rId41"/>
    <p:sldId id="407" r:id="rId42"/>
    <p:sldId id="337" r:id="rId43"/>
    <p:sldId id="376" r:id="rId44"/>
    <p:sldId id="377" r:id="rId45"/>
    <p:sldId id="359" r:id="rId46"/>
    <p:sldId id="346" r:id="rId47"/>
    <p:sldId id="347" r:id="rId48"/>
  </p:sldIdLst>
  <p:sldSz cx="12192000" cy="6858000"/>
  <p:notesSz cx="6858000" cy="9144000"/>
  <p:embeddedFontLst>
    <p:embeddedFont>
      <p:font typeface="新宋体" panose="02010609030101010101" pitchFamily="49" charset="-122"/>
      <p:regular r:id="rId54"/>
    </p:embeddedFont>
    <p:embeddedFont>
      <p:font typeface="微软雅黑" panose="020B0503020204020204" charset="-122"/>
      <p:regular r:id="rId55"/>
    </p:embeddedFont>
    <p:embeddedFont>
      <p:font typeface="Calibri" panose="020F0502020204030204" charset="0"/>
      <p:regular r:id="rId56"/>
      <p:bold r:id="rId57"/>
      <p:italic r:id="rId58"/>
      <p:boldItalic r:id="rId59"/>
    </p:embeddedFont>
  </p:embeddedFontLst>
  <p:custDataLst>
    <p:tags r:id="rId6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pos="211" userDrawn="1">
          <p15:clr>
            <a:srgbClr val="A4A3A4"/>
          </p15:clr>
        </p15:guide>
        <p15:guide id="3" pos="7470" userDrawn="1">
          <p15:clr>
            <a:srgbClr val="A4A3A4"/>
          </p15:clr>
        </p15:guide>
        <p15:guide id="4" orient="horz" pos="311" userDrawn="1">
          <p15:clr>
            <a:srgbClr val="A4A3A4"/>
          </p15:clr>
        </p15:guide>
        <p15:guide id="5" orient="horz" pos="3984" userDrawn="1">
          <p15:clr>
            <a:srgbClr val="A4A3A4"/>
          </p15:clr>
        </p15:guide>
        <p15:guide id="6" orient="horz" pos="842" userDrawn="1">
          <p15:clr>
            <a:srgbClr val="A4A3A4"/>
          </p15:clr>
        </p15:guide>
        <p15:guide id="7" orient="horz" pos="209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AFE6"/>
    <a:srgbClr val="8EC0E4"/>
    <a:srgbClr val="D4DF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414" y="84"/>
      </p:cViewPr>
      <p:guideLst>
        <p:guide pos="3840"/>
        <p:guide pos="211"/>
        <p:guide pos="7470"/>
        <p:guide orient="horz" pos="311"/>
        <p:guide orient="horz" pos="3984"/>
        <p:guide orient="horz" pos="842"/>
        <p:guide orient="horz" pos="209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9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0" Type="http://schemas.openxmlformats.org/officeDocument/2006/relationships/tags" Target="tags/tag1.xml"/><Relationship Id="rId6" Type="http://schemas.openxmlformats.org/officeDocument/2006/relationships/slide" Target="slides/slide4.xml"/><Relationship Id="rId59" Type="http://schemas.openxmlformats.org/officeDocument/2006/relationships/font" Target="fonts/font6.fntdata"/><Relationship Id="rId58" Type="http://schemas.openxmlformats.org/officeDocument/2006/relationships/font" Target="fonts/font5.fntdata"/><Relationship Id="rId57" Type="http://schemas.openxmlformats.org/officeDocument/2006/relationships/font" Target="fonts/font4.fntdata"/><Relationship Id="rId56" Type="http://schemas.openxmlformats.org/officeDocument/2006/relationships/font" Target="fonts/font3.fntdata"/><Relationship Id="rId55" Type="http://schemas.openxmlformats.org/officeDocument/2006/relationships/font" Target="fonts/font2.fntdata"/><Relationship Id="rId54" Type="http://schemas.openxmlformats.org/officeDocument/2006/relationships/font" Target="fonts/font1.fntdata"/><Relationship Id="rId53" Type="http://schemas.openxmlformats.org/officeDocument/2006/relationships/tableStyles" Target="tableStyles.xml"/><Relationship Id="rId52" Type="http://schemas.openxmlformats.org/officeDocument/2006/relationships/viewProps" Target="viewProps.xml"/><Relationship Id="rId51" Type="http://schemas.openxmlformats.org/officeDocument/2006/relationships/presProps" Target="presProps.xml"/><Relationship Id="rId50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49" Type="http://schemas.openxmlformats.org/officeDocument/2006/relationships/notesMaster" Target="notesMasters/notesMaster1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651A8-EA9E-4DAA-970D-4FAD41FB9F6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71DE8-D4B5-4FE2-8FBD-4E6A057F7A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651A8-EA9E-4DAA-970D-4FAD41FB9F6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71DE8-D4B5-4FE2-8FBD-4E6A057F7A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651A8-EA9E-4DAA-970D-4FAD41FB9F6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71DE8-D4B5-4FE2-8FBD-4E6A057F7A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651A8-EA9E-4DAA-970D-4FAD41FB9F6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71DE8-D4B5-4FE2-8FBD-4E6A057F7A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651A8-EA9E-4DAA-970D-4FAD41FB9F6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71DE8-D4B5-4FE2-8FBD-4E6A057F7A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651A8-EA9E-4DAA-970D-4FAD41FB9F6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71DE8-D4B5-4FE2-8FBD-4E6A057F7A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651A8-EA9E-4DAA-970D-4FAD41FB9F6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71DE8-D4B5-4FE2-8FBD-4E6A057F7A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651A8-EA9E-4DAA-970D-4FAD41FB9F6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71DE8-D4B5-4FE2-8FBD-4E6A057F7A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651A8-EA9E-4DAA-970D-4FAD41FB9F6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71DE8-D4B5-4FE2-8FBD-4E6A057F7A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651A8-EA9E-4DAA-970D-4FAD41FB9F6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71DE8-D4B5-4FE2-8FBD-4E6A057F7A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651A8-EA9E-4DAA-970D-4FAD41FB9F6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71DE8-D4B5-4FE2-8FBD-4E6A057F7A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2651A8-EA9E-4DAA-970D-4FAD41FB9F6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E71DE8-D4B5-4FE2-8FBD-4E6A057F7A0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microsoft.com/office/2007/relationships/hdphoto" Target="../media/image7.wdp"/><Relationship Id="rId3" Type="http://schemas.openxmlformats.org/officeDocument/2006/relationships/image" Target="../media/image6.png"/><Relationship Id="rId2" Type="http://schemas.microsoft.com/office/2007/relationships/hdphoto" Target="../media/image5.wdp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microsoft.com/office/2007/relationships/hdphoto" Target="../media/image7.wdp"/><Relationship Id="rId3" Type="http://schemas.openxmlformats.org/officeDocument/2006/relationships/image" Target="../media/image6.png"/><Relationship Id="rId2" Type="http://schemas.microsoft.com/office/2007/relationships/hdphoto" Target="../media/image5.wdp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microsoft.com/office/2007/relationships/hdphoto" Target="../media/image7.wdp"/><Relationship Id="rId3" Type="http://schemas.openxmlformats.org/officeDocument/2006/relationships/image" Target="../media/image6.png"/><Relationship Id="rId2" Type="http://schemas.microsoft.com/office/2007/relationships/hdphoto" Target="../media/image5.wdp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4.png"/><Relationship Id="rId4" Type="http://schemas.microsoft.com/office/2007/relationships/hdphoto" Target="../media/image7.wdp"/><Relationship Id="rId3" Type="http://schemas.openxmlformats.org/officeDocument/2006/relationships/image" Target="../media/image6.png"/><Relationship Id="rId2" Type="http://schemas.microsoft.com/office/2007/relationships/hdphoto" Target="../media/image5.wdp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5.png"/><Relationship Id="rId4" Type="http://schemas.microsoft.com/office/2007/relationships/hdphoto" Target="../media/image7.wdp"/><Relationship Id="rId3" Type="http://schemas.openxmlformats.org/officeDocument/2006/relationships/image" Target="../media/image6.png"/><Relationship Id="rId2" Type="http://schemas.microsoft.com/office/2007/relationships/hdphoto" Target="../media/image5.wdp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19.png"/><Relationship Id="rId7" Type="http://schemas.openxmlformats.org/officeDocument/2006/relationships/image" Target="../media/image18.png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microsoft.com/office/2007/relationships/hdphoto" Target="../media/image7.wdp"/><Relationship Id="rId3" Type="http://schemas.openxmlformats.org/officeDocument/2006/relationships/image" Target="../media/image6.png"/><Relationship Id="rId2" Type="http://schemas.microsoft.com/office/2007/relationships/hdphoto" Target="../media/image5.wdp"/><Relationship Id="rId1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microsoft.com/office/2007/relationships/hdphoto" Target="../media/image7.wdp"/><Relationship Id="rId3" Type="http://schemas.openxmlformats.org/officeDocument/2006/relationships/image" Target="../media/image6.png"/><Relationship Id="rId2" Type="http://schemas.microsoft.com/office/2007/relationships/hdphoto" Target="../media/image5.wdp"/><Relationship Id="rId1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microsoft.com/office/2007/relationships/hdphoto" Target="../media/image7.wdp"/><Relationship Id="rId3" Type="http://schemas.openxmlformats.org/officeDocument/2006/relationships/image" Target="../media/image6.png"/><Relationship Id="rId2" Type="http://schemas.microsoft.com/office/2007/relationships/hdphoto" Target="../media/image5.wdp"/><Relationship Id="rId1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microsoft.com/office/2007/relationships/hdphoto" Target="../media/image7.wdp"/><Relationship Id="rId3" Type="http://schemas.openxmlformats.org/officeDocument/2006/relationships/image" Target="../media/image6.png"/><Relationship Id="rId2" Type="http://schemas.microsoft.com/office/2007/relationships/hdphoto" Target="../media/image5.wdp"/><Relationship Id="rId1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microsoft.com/office/2007/relationships/hdphoto" Target="../media/image7.wdp"/><Relationship Id="rId3" Type="http://schemas.openxmlformats.org/officeDocument/2006/relationships/image" Target="../media/image6.png"/><Relationship Id="rId2" Type="http://schemas.microsoft.com/office/2007/relationships/hdphoto" Target="../media/image5.wdp"/><Relationship Id="rId1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microsoft.com/office/2007/relationships/hdphoto" Target="../media/image7.wdp"/><Relationship Id="rId3" Type="http://schemas.openxmlformats.org/officeDocument/2006/relationships/image" Target="../media/image6.png"/><Relationship Id="rId2" Type="http://schemas.microsoft.com/office/2007/relationships/hdphoto" Target="../media/image5.wdp"/><Relationship Id="rId1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microsoft.com/office/2007/relationships/hdphoto" Target="../media/image7.wdp"/><Relationship Id="rId3" Type="http://schemas.openxmlformats.org/officeDocument/2006/relationships/image" Target="../media/image6.png"/><Relationship Id="rId2" Type="http://schemas.microsoft.com/office/2007/relationships/hdphoto" Target="../media/image5.wdp"/><Relationship Id="rId1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microsoft.com/office/2007/relationships/hdphoto" Target="../media/image7.wdp"/><Relationship Id="rId3" Type="http://schemas.openxmlformats.org/officeDocument/2006/relationships/image" Target="../media/image6.png"/><Relationship Id="rId2" Type="http://schemas.microsoft.com/office/2007/relationships/hdphoto" Target="../media/image5.wdp"/><Relationship Id="rId1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microsoft.com/office/2007/relationships/hdphoto" Target="../media/image7.wdp"/><Relationship Id="rId3" Type="http://schemas.openxmlformats.org/officeDocument/2006/relationships/image" Target="../media/image6.png"/><Relationship Id="rId2" Type="http://schemas.microsoft.com/office/2007/relationships/hdphoto" Target="../media/image5.wdp"/><Relationship Id="rId1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28.png"/><Relationship Id="rId4" Type="http://schemas.microsoft.com/office/2007/relationships/hdphoto" Target="../media/image7.wdp"/><Relationship Id="rId3" Type="http://schemas.openxmlformats.org/officeDocument/2006/relationships/image" Target="../media/image6.png"/><Relationship Id="rId2" Type="http://schemas.microsoft.com/office/2007/relationships/hdphoto" Target="../media/image5.wdp"/><Relationship Id="rId1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11.png"/><Relationship Id="rId4" Type="http://schemas.microsoft.com/office/2007/relationships/hdphoto" Target="../media/image7.wdp"/><Relationship Id="rId3" Type="http://schemas.openxmlformats.org/officeDocument/2006/relationships/image" Target="../media/image6.png"/><Relationship Id="rId2" Type="http://schemas.microsoft.com/office/2007/relationships/hdphoto" Target="../media/image5.wdp"/><Relationship Id="rId1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microsoft.com/office/2007/relationships/hdphoto" Target="../media/image7.wdp"/><Relationship Id="rId3" Type="http://schemas.openxmlformats.org/officeDocument/2006/relationships/image" Target="../media/image6.png"/><Relationship Id="rId2" Type="http://schemas.microsoft.com/office/2007/relationships/hdphoto" Target="../media/image5.wdp"/><Relationship Id="rId1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34.jpeg"/><Relationship Id="rId6" Type="http://schemas.openxmlformats.org/officeDocument/2006/relationships/image" Target="../media/image33.jpeg"/><Relationship Id="rId5" Type="http://schemas.openxmlformats.org/officeDocument/2006/relationships/image" Target="../media/image32.png"/><Relationship Id="rId4" Type="http://schemas.microsoft.com/office/2007/relationships/hdphoto" Target="../media/image7.wdp"/><Relationship Id="rId3" Type="http://schemas.openxmlformats.org/officeDocument/2006/relationships/image" Target="../media/image6.png"/><Relationship Id="rId2" Type="http://schemas.microsoft.com/office/2007/relationships/hdphoto" Target="../media/image5.wdp"/><Relationship Id="rId1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microsoft.com/office/2007/relationships/hdphoto" Target="../media/image7.wdp"/><Relationship Id="rId3" Type="http://schemas.openxmlformats.org/officeDocument/2006/relationships/image" Target="../media/image6.png"/><Relationship Id="rId2" Type="http://schemas.microsoft.com/office/2007/relationships/hdphoto" Target="../media/image5.wdp"/><Relationship Id="rId1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microsoft.com/office/2007/relationships/hdphoto" Target="../media/image7.wdp"/><Relationship Id="rId3" Type="http://schemas.openxmlformats.org/officeDocument/2006/relationships/image" Target="../media/image6.png"/><Relationship Id="rId2" Type="http://schemas.microsoft.com/office/2007/relationships/hdphoto" Target="../media/image5.wdp"/><Relationship Id="rId1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37.jpeg"/><Relationship Id="rId4" Type="http://schemas.microsoft.com/office/2007/relationships/hdphoto" Target="../media/image7.wdp"/><Relationship Id="rId3" Type="http://schemas.openxmlformats.org/officeDocument/2006/relationships/image" Target="../media/image6.png"/><Relationship Id="rId2" Type="http://schemas.microsoft.com/office/2007/relationships/hdphoto" Target="../media/image5.wdp"/><Relationship Id="rId1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image" Target="../media/image42.jpeg"/><Relationship Id="rId8" Type="http://schemas.openxmlformats.org/officeDocument/2006/relationships/image" Target="../media/image41.jpeg"/><Relationship Id="rId7" Type="http://schemas.openxmlformats.org/officeDocument/2006/relationships/image" Target="../media/image40.jpeg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microsoft.com/office/2007/relationships/hdphoto" Target="../media/image5.wdp"/><Relationship Id="rId3" Type="http://schemas.openxmlformats.org/officeDocument/2006/relationships/image" Target="../media/image4.png"/><Relationship Id="rId2" Type="http://schemas.microsoft.com/office/2007/relationships/hdphoto" Target="../media/image7.wdp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43.jpeg"/><Relationship Id="rId1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microsoft.com/office/2007/relationships/hdphoto" Target="../media/image7.wdp"/><Relationship Id="rId3" Type="http://schemas.openxmlformats.org/officeDocument/2006/relationships/image" Target="../media/image6.png"/><Relationship Id="rId2" Type="http://schemas.microsoft.com/office/2007/relationships/hdphoto" Target="../media/image5.wdp"/><Relationship Id="rId1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47.png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microsoft.com/office/2007/relationships/hdphoto" Target="../media/image7.wdp"/><Relationship Id="rId3" Type="http://schemas.openxmlformats.org/officeDocument/2006/relationships/image" Target="../media/image6.png"/><Relationship Id="rId2" Type="http://schemas.microsoft.com/office/2007/relationships/hdphoto" Target="../media/image5.wdp"/><Relationship Id="rId1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50.png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microsoft.com/office/2007/relationships/hdphoto" Target="../media/image7.wdp"/><Relationship Id="rId3" Type="http://schemas.openxmlformats.org/officeDocument/2006/relationships/image" Target="../media/image6.png"/><Relationship Id="rId2" Type="http://schemas.microsoft.com/office/2007/relationships/hdphoto" Target="../media/image5.wdp"/><Relationship Id="rId1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51.jpeg"/><Relationship Id="rId4" Type="http://schemas.microsoft.com/office/2007/relationships/hdphoto" Target="../media/image7.wdp"/><Relationship Id="rId3" Type="http://schemas.openxmlformats.org/officeDocument/2006/relationships/image" Target="../media/image6.png"/><Relationship Id="rId2" Type="http://schemas.microsoft.com/office/2007/relationships/hdphoto" Target="../media/image5.wdp"/><Relationship Id="rId1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52.jpeg"/><Relationship Id="rId4" Type="http://schemas.microsoft.com/office/2007/relationships/hdphoto" Target="../media/image7.wdp"/><Relationship Id="rId3" Type="http://schemas.openxmlformats.org/officeDocument/2006/relationships/image" Target="../media/image6.png"/><Relationship Id="rId2" Type="http://schemas.microsoft.com/office/2007/relationships/hdphoto" Target="../media/image5.wdp"/><Relationship Id="rId1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microsoft.com/office/2007/relationships/hdphoto" Target="../media/image7.wdp"/><Relationship Id="rId3" Type="http://schemas.openxmlformats.org/officeDocument/2006/relationships/image" Target="../media/image6.png"/><Relationship Id="rId2" Type="http://schemas.microsoft.com/office/2007/relationships/hdphoto" Target="../media/image5.wdp"/><Relationship Id="rId1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microsoft.com/office/2007/relationships/hdphoto" Target="../media/image7.wdp"/><Relationship Id="rId3" Type="http://schemas.openxmlformats.org/officeDocument/2006/relationships/image" Target="../media/image6.png"/><Relationship Id="rId2" Type="http://schemas.microsoft.com/office/2007/relationships/hdphoto" Target="../media/image5.wdp"/><Relationship Id="rId1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57.png"/><Relationship Id="rId6" Type="http://schemas.microsoft.com/office/2007/relationships/media" Target="../media/media1.mp4"/><Relationship Id="rId5" Type="http://schemas.openxmlformats.org/officeDocument/2006/relationships/video" Target="../media/media1.mp4"/><Relationship Id="rId4" Type="http://schemas.microsoft.com/office/2007/relationships/hdphoto" Target="../media/image7.wdp"/><Relationship Id="rId3" Type="http://schemas.openxmlformats.org/officeDocument/2006/relationships/image" Target="../media/image6.png"/><Relationship Id="rId2" Type="http://schemas.microsoft.com/office/2007/relationships/hdphoto" Target="../media/image5.wdp"/><Relationship Id="rId1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58.png"/><Relationship Id="rId6" Type="http://schemas.microsoft.com/office/2007/relationships/media" Target="../media/media2.mp4"/><Relationship Id="rId5" Type="http://schemas.openxmlformats.org/officeDocument/2006/relationships/video" Target="../media/media2.mp4"/><Relationship Id="rId4" Type="http://schemas.microsoft.com/office/2007/relationships/hdphoto" Target="../media/image5.wdp"/><Relationship Id="rId3" Type="http://schemas.openxmlformats.org/officeDocument/2006/relationships/image" Target="../media/image4.png"/><Relationship Id="rId2" Type="http://schemas.microsoft.com/office/2007/relationships/hdphoto" Target="../media/image7.wdp"/><Relationship Id="rId1" Type="http://schemas.openxmlformats.org/officeDocument/2006/relationships/image" Target="../media/image6.png"/></Relationships>
</file>

<file path=ppt/slides/_rels/slide3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microsoft.com/office/2007/relationships/hdphoto" Target="../media/image7.wdp"/><Relationship Id="rId5" Type="http://schemas.openxmlformats.org/officeDocument/2006/relationships/image" Target="../media/image6.png"/><Relationship Id="rId4" Type="http://schemas.microsoft.com/office/2007/relationships/hdphoto" Target="../media/image5.wdp"/><Relationship Id="rId3" Type="http://schemas.openxmlformats.org/officeDocument/2006/relationships/image" Target="../media/image4.png"/><Relationship Id="rId2" Type="http://schemas.openxmlformats.org/officeDocument/2006/relationships/image" Target="../media/image60.jpeg"/><Relationship Id="rId1" Type="http://schemas.openxmlformats.org/officeDocument/2006/relationships/image" Target="../media/image59.jpeg"/></Relationships>
</file>

<file path=ppt/slides/_rels/slide3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64.png"/><Relationship Id="rId7" Type="http://schemas.openxmlformats.org/officeDocument/2006/relationships/image" Target="../media/image63.png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microsoft.com/office/2007/relationships/hdphoto" Target="../media/image7.wdp"/><Relationship Id="rId3" Type="http://schemas.openxmlformats.org/officeDocument/2006/relationships/image" Target="../media/image6.png"/><Relationship Id="rId2" Type="http://schemas.microsoft.com/office/2007/relationships/hdphoto" Target="../media/image5.wdp"/><Relationship Id="rId1" Type="http://schemas.openxmlformats.org/officeDocument/2006/relationships/image" Target="../media/image4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65.png"/><Relationship Id="rId6" Type="http://schemas.microsoft.com/office/2007/relationships/media" Target="../media/media3.mp4"/><Relationship Id="rId5" Type="http://schemas.openxmlformats.org/officeDocument/2006/relationships/video" Target="../media/media3.mp4"/><Relationship Id="rId4" Type="http://schemas.microsoft.com/office/2007/relationships/hdphoto" Target="../media/image7.wdp"/><Relationship Id="rId3" Type="http://schemas.openxmlformats.org/officeDocument/2006/relationships/image" Target="../media/image6.png"/><Relationship Id="rId2" Type="http://schemas.microsoft.com/office/2007/relationships/hdphoto" Target="../media/image5.wdp"/><Relationship Id="rId1" Type="http://schemas.openxmlformats.org/officeDocument/2006/relationships/image" Target="../media/image4.png"/></Relationships>
</file>

<file path=ppt/slides/_rels/slide3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microsoft.com/office/2007/relationships/hdphoto" Target="../media/image7.wdp"/><Relationship Id="rId3" Type="http://schemas.openxmlformats.org/officeDocument/2006/relationships/image" Target="../media/image6.png"/><Relationship Id="rId2" Type="http://schemas.microsoft.com/office/2007/relationships/hdphoto" Target="../media/image5.wdp"/><Relationship Id="rId1" Type="http://schemas.openxmlformats.org/officeDocument/2006/relationships/image" Target="../media/image4.png"/></Relationships>
</file>

<file path=ppt/slides/_rels/slide4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microsoft.com/office/2007/relationships/hdphoto" Target="../media/image7.wdp"/><Relationship Id="rId3" Type="http://schemas.openxmlformats.org/officeDocument/2006/relationships/image" Target="../media/image6.png"/><Relationship Id="rId2" Type="http://schemas.microsoft.com/office/2007/relationships/hdphoto" Target="../media/image5.wdp"/><Relationship Id="rId1" Type="http://schemas.openxmlformats.org/officeDocument/2006/relationships/image" Target="../media/image4.png"/></Relationships>
</file>

<file path=ppt/slides/_rels/slide4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4" Type="http://schemas.microsoft.com/office/2007/relationships/hdphoto" Target="../media/image7.wdp"/><Relationship Id="rId3" Type="http://schemas.openxmlformats.org/officeDocument/2006/relationships/image" Target="../media/image6.png"/><Relationship Id="rId2" Type="http://schemas.microsoft.com/office/2007/relationships/hdphoto" Target="../media/image5.wdp"/><Relationship Id="rId1" Type="http://schemas.openxmlformats.org/officeDocument/2006/relationships/image" Target="../media/image4.png"/></Relationships>
</file>

<file path=ppt/slides/_rels/slide4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72.jpeg"/><Relationship Id="rId4" Type="http://schemas.microsoft.com/office/2007/relationships/hdphoto" Target="../media/image7.wdp"/><Relationship Id="rId3" Type="http://schemas.openxmlformats.org/officeDocument/2006/relationships/image" Target="../media/image6.png"/><Relationship Id="rId2" Type="http://schemas.microsoft.com/office/2007/relationships/hdphoto" Target="../media/image5.wdp"/><Relationship Id="rId1" Type="http://schemas.openxmlformats.org/officeDocument/2006/relationships/image" Target="../media/image4.png"/></Relationships>
</file>

<file path=ppt/slides/_rels/slide4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73.jpeg"/><Relationship Id="rId4" Type="http://schemas.microsoft.com/office/2007/relationships/hdphoto" Target="../media/image7.wdp"/><Relationship Id="rId3" Type="http://schemas.openxmlformats.org/officeDocument/2006/relationships/image" Target="../media/image6.png"/><Relationship Id="rId2" Type="http://schemas.microsoft.com/office/2007/relationships/hdphoto" Target="../media/image5.wdp"/><Relationship Id="rId1" Type="http://schemas.openxmlformats.org/officeDocument/2006/relationships/image" Target="../media/image4.png"/></Relationships>
</file>

<file path=ppt/slides/_rels/slide4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microsoft.com/office/2007/relationships/hdphoto" Target="../media/image7.wdp"/><Relationship Id="rId3" Type="http://schemas.openxmlformats.org/officeDocument/2006/relationships/image" Target="../media/image6.png"/><Relationship Id="rId2" Type="http://schemas.microsoft.com/office/2007/relationships/hdphoto" Target="../media/image5.wdp"/><Relationship Id="rId1" Type="http://schemas.openxmlformats.org/officeDocument/2006/relationships/image" Target="../media/image4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7" b="2887"/>
          <a:stretch>
            <a:fillRect/>
          </a:stretch>
        </p:blipFill>
        <p:spPr>
          <a:xfrm>
            <a:off x="0" y="75501"/>
            <a:ext cx="12192000" cy="68580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2158365" y="1303020"/>
            <a:ext cx="7750175" cy="171958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dist"/>
            <a:endParaRPr lang="zh-CN" altLang="en-US" sz="2400" dirty="0">
              <a:solidFill>
                <a:schemeClr val="bg2">
                  <a:lumMod val="50000"/>
                </a:schemeClr>
              </a:solidFill>
              <a:uFillTx/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941012" y="2162811"/>
            <a:ext cx="7407479" cy="167259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ctr"/>
            <a:r>
              <a:rPr lang="en-US" altLang="zh-CN" sz="1600" b="0" i="0" dirty="0">
                <a:solidFill>
                  <a:srgbClr val="40404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 </a:t>
            </a:r>
            <a:r>
              <a:rPr lang="zh-CN" altLang="en-US" sz="8800" b="0" i="0" dirty="0">
                <a:solidFill>
                  <a:srgbClr val="40404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新生入学教育</a:t>
            </a:r>
            <a:endParaRPr lang="zh-CN" altLang="en-US" sz="8800" i="0" dirty="0">
              <a:solidFill>
                <a:srgbClr val="404040"/>
              </a:solidFill>
              <a:latin typeface="新宋体" panose="02010609030101010101" pitchFamily="49" charset="-122"/>
              <a:ea typeface="新宋体" panose="02010609030101010101" pitchFamily="49" charset="-122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746402" y="4118260"/>
            <a:ext cx="3796700" cy="85979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ctr"/>
            <a:r>
              <a:rPr lang="zh-CN" altLang="en-US" sz="4400" b="0" i="0" dirty="0">
                <a:solidFill>
                  <a:srgbClr val="40404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信息中心</a:t>
            </a:r>
            <a:endParaRPr lang="zh-CN" altLang="en-US" sz="4400" b="0" i="0" dirty="0">
              <a:solidFill>
                <a:srgbClr val="404040"/>
              </a:solidFill>
              <a:latin typeface="新宋体" panose="02010609030101010101" pitchFamily="49" charset="-122"/>
              <a:ea typeface="新宋体" panose="02010609030101010101" pitchFamily="49" charset="-122"/>
              <a:sym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7" b="2887"/>
          <a:stretch>
            <a:fillRect/>
          </a:stretch>
        </p:blipFill>
        <p:spPr>
          <a:xfrm>
            <a:off x="0" y="75501"/>
            <a:ext cx="12192000" cy="68580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2158365" y="1303020"/>
            <a:ext cx="7750175" cy="171958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dist"/>
            <a:endParaRPr lang="zh-CN" altLang="en-US" sz="2400" dirty="0">
              <a:solidFill>
                <a:schemeClr val="bg2">
                  <a:lumMod val="50000"/>
                </a:schemeClr>
              </a:solidFill>
              <a:uFillTx/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773232" y="2186305"/>
            <a:ext cx="8402614" cy="167259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ctr"/>
            <a:r>
              <a:rPr lang="en-US" altLang="zh-CN" sz="1600" b="0" i="0" dirty="0">
                <a:solidFill>
                  <a:srgbClr val="404040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 </a:t>
            </a:r>
            <a:r>
              <a:rPr lang="zh-CN" altLang="en-US" sz="8800" b="0" i="0" dirty="0">
                <a:solidFill>
                  <a:srgbClr val="404040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网页版校园门户</a:t>
            </a:r>
            <a:endParaRPr lang="zh-CN" altLang="en-US" sz="8800" i="0" dirty="0">
              <a:solidFill>
                <a:srgbClr val="404040"/>
              </a:solidFill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  <a:sym typeface="+mn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6" t="7906" r="5326" b="7406"/>
          <a:stretch>
            <a:fillRect/>
          </a:stretch>
        </p:blipFill>
        <p:spPr>
          <a:xfrm>
            <a:off x="0" y="-201930"/>
            <a:ext cx="12192000" cy="6858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03225" y="57785"/>
            <a:ext cx="4344944" cy="6026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800" dirty="0">
                <a:latin typeface="新宋体" panose="02010609030101010101" pitchFamily="49" charset="-122"/>
                <a:ea typeface="新宋体" panose="02010609030101010101" pitchFamily="49" charset="-122"/>
              </a:rPr>
              <a:t>一、校园门户的使用</a:t>
            </a:r>
            <a:endParaRPr lang="zh-CN" altLang="en-US" sz="2800" dirty="0"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25500" y="767715"/>
            <a:ext cx="11196955" cy="11258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fontAlgn="auto">
              <a:lnSpc>
                <a:spcPct val="125000"/>
              </a:lnSpc>
              <a:spcBef>
                <a:spcPts val="600"/>
              </a:spcBef>
            </a:pPr>
            <a:r>
              <a:rPr lang="en-US" altLang="zh-CN" sz="20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1.</a:t>
            </a:r>
            <a:r>
              <a:rPr lang="zh-CN" altLang="en-US" sz="20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在浏览器中输入校园官网地址（</a:t>
            </a:r>
            <a:r>
              <a:rPr lang="en-US" altLang="zh-CN" sz="20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www.stiei.edu.cn)</a:t>
            </a:r>
            <a:endParaRPr lang="en-US" altLang="zh-CN" sz="2000" dirty="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pPr indent="0" fontAlgn="auto">
              <a:lnSpc>
                <a:spcPct val="125000"/>
              </a:lnSpc>
              <a:spcBef>
                <a:spcPts val="600"/>
              </a:spcBef>
            </a:pPr>
            <a:r>
              <a:rPr lang="en-US" altLang="zh-CN" sz="20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2.</a:t>
            </a:r>
            <a:r>
              <a:rPr lang="zh-CN" altLang="en-US" sz="20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点击</a:t>
            </a:r>
            <a:r>
              <a:rPr lang="en-US" altLang="zh-CN" sz="20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“</a:t>
            </a:r>
            <a:r>
              <a:rPr lang="zh-CN" altLang="en-US" sz="20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学生</a:t>
            </a:r>
            <a:r>
              <a:rPr lang="en-US" altLang="zh-CN" sz="20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”</a:t>
            </a:r>
            <a:endParaRPr lang="zh-CN" altLang="en-US" sz="2000" dirty="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pPr indent="0" fontAlgn="auto">
              <a:lnSpc>
                <a:spcPct val="150000"/>
              </a:lnSpc>
              <a:spcBef>
                <a:spcPts val="600"/>
              </a:spcBef>
            </a:pPr>
            <a:endParaRPr lang="en-US" altLang="zh-CN" sz="2000" dirty="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</p:txBody>
      </p:sp>
      <p:pic>
        <p:nvPicPr>
          <p:cNvPr id="6" name="图片 5" descr="联想截图_202506282241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890" y="2075815"/>
            <a:ext cx="9819640" cy="414274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0" b="64834" l="0" r="524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96" t="7905" r="68334" b="39870"/>
          <a:stretch>
            <a:fillRect/>
          </a:stretch>
        </p:blipFill>
        <p:spPr>
          <a:xfrm>
            <a:off x="0" y="0"/>
            <a:ext cx="1291586" cy="14986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230" b="100000" l="56481" r="100000">
                        <a14:foregroundMark x1="99638" y1="46483" x2="99928" y2="91512"/>
                        <a14:foregroundMark x1="97852" y1="46160" x2="82694" y2="71584"/>
                        <a14:foregroundMark x1="80908" y1="70493" x2="57229" y2="98868"/>
                        <a14:foregroundMark x1="96259" y1="47251" x2="81101" y2="68270"/>
                        <a14:foregroundMark x1="65749" y1="82862" x2="59015" y2="99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472" t="50250" r="5326" b="7406"/>
          <a:stretch>
            <a:fillRect/>
          </a:stretch>
        </p:blipFill>
        <p:spPr>
          <a:xfrm>
            <a:off x="10706100" y="5790996"/>
            <a:ext cx="1485900" cy="1067003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72463" y="904558"/>
            <a:ext cx="9661525" cy="6311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fontAlgn="auto">
              <a:lnSpc>
                <a:spcPct val="125000"/>
              </a:lnSpc>
              <a:spcBef>
                <a:spcPts val="600"/>
              </a:spcBef>
            </a:pPr>
            <a:r>
              <a:rPr lang="zh-CN" altLang="en-US" sz="20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3.输入账号密码并点击登入（账号：校园卡上学号，</a:t>
            </a:r>
            <a:r>
              <a:rPr lang="en-US" altLang="zh-CN" sz="20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 </a:t>
            </a:r>
            <a:r>
              <a:rPr lang="zh-CN" altLang="en-US" sz="20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初始密码：Xs@身份证号后六位）</a:t>
            </a:r>
            <a:endParaRPr lang="zh-CN" altLang="en-US" dirty="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</p:txBody>
      </p:sp>
      <p:pic>
        <p:nvPicPr>
          <p:cNvPr id="3" name="图片 2" descr="联想截图_2025070212435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9150" y="1609090"/>
            <a:ext cx="7452360" cy="4331970"/>
          </a:xfrm>
          <a:prstGeom prst="rect">
            <a:avLst/>
          </a:prstGeom>
        </p:spPr>
      </p:pic>
      <p:pic>
        <p:nvPicPr>
          <p:cNvPr id="6" name="图片 5" descr="微信图片_2025070212370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8365" y="2093595"/>
            <a:ext cx="3103245" cy="198374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0" b="64834" l="0" r="524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96" t="7905" r="68334" b="39870"/>
          <a:stretch>
            <a:fillRect/>
          </a:stretch>
        </p:blipFill>
        <p:spPr>
          <a:xfrm>
            <a:off x="0" y="0"/>
            <a:ext cx="1291586" cy="14986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230" b="100000" l="56481" r="100000">
                        <a14:foregroundMark x1="99638" y1="46483" x2="99928" y2="91512"/>
                        <a14:foregroundMark x1="97852" y1="46160" x2="82694" y2="71584"/>
                        <a14:foregroundMark x1="80908" y1="70493" x2="57229" y2="98868"/>
                        <a14:foregroundMark x1="96259" y1="47251" x2="81101" y2="68270"/>
                        <a14:foregroundMark x1="65749" y1="82862" x2="59015" y2="99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472" t="50250" r="5326" b="7406"/>
          <a:stretch>
            <a:fillRect/>
          </a:stretch>
        </p:blipFill>
        <p:spPr>
          <a:xfrm>
            <a:off x="10706100" y="5790996"/>
            <a:ext cx="1485900" cy="1067003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628005" y="284344"/>
            <a:ext cx="3738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latin typeface="新宋体" panose="02010609030101010101" pitchFamily="49" charset="-122"/>
                <a:ea typeface="新宋体" panose="02010609030101010101" pitchFamily="49" charset="-122"/>
                <a:sym typeface="+mn-lt"/>
              </a:rPr>
              <a:t>二、校园综合服务平台</a:t>
            </a:r>
            <a:endParaRPr lang="zh-CN" altLang="en-US" sz="2800" dirty="0">
              <a:solidFill>
                <a:schemeClr val="bg2">
                  <a:lumMod val="50000"/>
                </a:schemeClr>
              </a:solidFill>
              <a:latin typeface="新宋体" panose="02010609030101010101" pitchFamily="49" charset="-122"/>
              <a:ea typeface="新宋体" panose="02010609030101010101" pitchFamily="49" charset="-122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18820" y="1021080"/>
            <a:ext cx="11428730" cy="7442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1.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校园综合服务平台中包含</a:t>
            </a:r>
            <a:r>
              <a:rPr lang="en-US" altLang="zh-CN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“</a:t>
            </a:r>
            <a:r>
              <a:rPr lang="zh-CN" altLang="en-US" sz="2000" b="1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办事大厅</a:t>
            </a:r>
            <a:r>
              <a:rPr lang="en-US" altLang="zh-CN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””</a:t>
            </a:r>
            <a:r>
              <a:rPr lang="zh-CN" altLang="en-US" sz="2000" b="1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校内新闻</a:t>
            </a:r>
            <a:r>
              <a:rPr lang="en-US" altLang="zh-CN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“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、</a:t>
            </a:r>
            <a:r>
              <a:rPr lang="en-US" altLang="zh-CN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“</a:t>
            </a:r>
            <a:r>
              <a:rPr lang="zh-CN" altLang="en-US" sz="2000" b="1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通知公告</a:t>
            </a:r>
            <a:r>
              <a:rPr lang="en-US" altLang="zh-CN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”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。</a:t>
            </a: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</p:txBody>
      </p:sp>
      <p:pic>
        <p:nvPicPr>
          <p:cNvPr id="10" name="图片 9" descr="联想截图_2025062823340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6150" y="1936750"/>
            <a:ext cx="9201785" cy="3816350"/>
          </a:xfrm>
          <a:prstGeom prst="rect">
            <a:avLst/>
          </a:prstGeom>
        </p:spPr>
      </p:pic>
      <p:pic>
        <p:nvPicPr>
          <p:cNvPr id="2" name="图片 1" descr="联想截图_202507021836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49615" y="2475230"/>
            <a:ext cx="681355" cy="1524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0" b="64834" l="0" r="524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96" t="7905" r="68334" b="39870"/>
          <a:stretch>
            <a:fillRect/>
          </a:stretch>
        </p:blipFill>
        <p:spPr>
          <a:xfrm>
            <a:off x="0" y="0"/>
            <a:ext cx="1291586" cy="14986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230" b="100000" l="56481" r="100000">
                        <a14:foregroundMark x1="99638" y1="46483" x2="99928" y2="91512"/>
                        <a14:foregroundMark x1="97852" y1="46160" x2="82694" y2="71584"/>
                        <a14:foregroundMark x1="80908" y1="70493" x2="57229" y2="98868"/>
                        <a14:foregroundMark x1="96259" y1="47251" x2="81101" y2="68270"/>
                        <a14:foregroundMark x1="65749" y1="82862" x2="59015" y2="99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472" t="50250" r="5326" b="7406"/>
          <a:stretch>
            <a:fillRect/>
          </a:stretch>
        </p:blipFill>
        <p:spPr>
          <a:xfrm>
            <a:off x="10706100" y="5790996"/>
            <a:ext cx="1485900" cy="1067003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814705" y="667385"/>
            <a:ext cx="10162540" cy="93491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fontAlgn="auto">
              <a:lnSpc>
                <a:spcPct val="125000"/>
              </a:lnSpc>
            </a:pPr>
            <a:r>
              <a:rPr lang="zh-CN" altLang="en-US" sz="20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2.校园门户的</a:t>
            </a:r>
            <a:r>
              <a:rPr lang="zh-CN" altLang="en-US" sz="2000" b="1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密码修改</a:t>
            </a:r>
            <a:r>
              <a:rPr lang="zh-CN" altLang="en-US" sz="20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（</a:t>
            </a:r>
            <a:r>
              <a:rPr lang="zh-CN" altLang="en-US" sz="2000" dirty="0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为了保证个人信息安全，新生登入后请第一时间修改密码</a:t>
            </a:r>
            <a:r>
              <a:rPr lang="zh-CN" altLang="en-US" sz="20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）</a:t>
            </a:r>
            <a:endParaRPr lang="zh-CN" altLang="en-US" sz="2000" dirty="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pPr indent="0" fontAlgn="auto">
              <a:lnSpc>
                <a:spcPct val="125000"/>
              </a:lnSpc>
            </a:pPr>
            <a:r>
              <a:rPr lang="en-US" altLang="zh-CN" sz="20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   </a:t>
            </a:r>
            <a:r>
              <a:rPr lang="zh-CN" altLang="en-US" sz="20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操作步骤：①点击“个人中心”</a:t>
            </a:r>
            <a:endParaRPr lang="zh-CN" altLang="en-US" sz="2000" dirty="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</p:txBody>
      </p:sp>
      <p:pic>
        <p:nvPicPr>
          <p:cNvPr id="4" name="图片 3" descr="联想截图_2025062819414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9485" y="1785620"/>
            <a:ext cx="9265285" cy="3619500"/>
          </a:xfrm>
          <a:prstGeom prst="rect">
            <a:avLst/>
          </a:prstGeom>
        </p:spPr>
      </p:pic>
      <p:pic>
        <p:nvPicPr>
          <p:cNvPr id="3" name="图片 2" descr="联想截图_2025070218383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45705" y="2425065"/>
            <a:ext cx="781050" cy="25273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0" b="64834" l="0" r="524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96" t="7905" r="68334" b="39870"/>
          <a:stretch>
            <a:fillRect/>
          </a:stretch>
        </p:blipFill>
        <p:spPr>
          <a:xfrm>
            <a:off x="0" y="0"/>
            <a:ext cx="1291586" cy="14986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230" b="100000" l="56481" r="100000">
                        <a14:foregroundMark x1="99638" y1="46483" x2="99928" y2="91512"/>
                        <a14:foregroundMark x1="97852" y1="46160" x2="82694" y2="71584"/>
                        <a14:foregroundMark x1="80908" y1="70493" x2="57229" y2="98868"/>
                        <a14:foregroundMark x1="96259" y1="47251" x2="81101" y2="68270"/>
                        <a14:foregroundMark x1="65749" y1="82862" x2="59015" y2="99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472" t="50250" r="5326" b="7406"/>
          <a:stretch>
            <a:fillRect/>
          </a:stretch>
        </p:blipFill>
        <p:spPr>
          <a:xfrm>
            <a:off x="10706100" y="5790996"/>
            <a:ext cx="1485900" cy="1067003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29615" y="661035"/>
            <a:ext cx="41795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</a:rPr>
              <a:t>②校园门户密码的修改</a:t>
            </a: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pic>
        <p:nvPicPr>
          <p:cNvPr id="2" name="图片 1" descr="联想截图_2025070212503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4015" y="1195705"/>
            <a:ext cx="7517130" cy="433514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29615" y="1449070"/>
            <a:ext cx="2984500" cy="43421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fontAlgn="auto">
              <a:lnSpc>
                <a:spcPct val="125000"/>
              </a:lnSpc>
            </a:pP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（一）</a:t>
            </a:r>
            <a:r>
              <a:rPr lang="zh-CN" altLang="en-US" sz="2000" b="1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校园门户密码安全：密码应由大写字母、小写</a:t>
            </a:r>
            <a:r>
              <a:rPr lang="en-US" altLang="zh-CN" sz="2000" b="1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 </a:t>
            </a:r>
            <a:r>
              <a:rPr lang="zh-CN" altLang="en-US" sz="2000" b="1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字母、数字、符号混合组成，长度须大于等于</a:t>
            </a:r>
            <a:r>
              <a:rPr lang="en-US" altLang="zh-CN" sz="2000" b="1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 8 </a:t>
            </a:r>
            <a:r>
              <a:rPr lang="zh-CN" altLang="en-US" sz="2000" b="1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位。</a:t>
            </a: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pPr indent="0" fontAlgn="auto">
              <a:lnSpc>
                <a:spcPct val="125000"/>
              </a:lnSpc>
            </a:pP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（二）忘记密码：忘记校园门户密码，请带好学生证和身份证至信息中心办理。</a:t>
            </a: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pPr indent="0" fontAlgn="auto">
              <a:lnSpc>
                <a:spcPct val="125000"/>
              </a:lnSpc>
            </a:pP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（三）咨询电话：</a:t>
            </a:r>
            <a:r>
              <a:rPr lang="en-US" altLang="zh-CN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57131333-1716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。</a:t>
            </a: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</p:txBody>
      </p:sp>
      <p:pic>
        <p:nvPicPr>
          <p:cNvPr id="3" name="图片 2" descr="联想截图_202507021836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495" y="1767205"/>
            <a:ext cx="850900" cy="1524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0" b="64834" l="0" r="524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96" t="7905" r="68334" b="39870"/>
          <a:stretch>
            <a:fillRect/>
          </a:stretch>
        </p:blipFill>
        <p:spPr>
          <a:xfrm>
            <a:off x="0" y="0"/>
            <a:ext cx="1291586" cy="14986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230" b="100000" l="56481" r="100000">
                        <a14:foregroundMark x1="99638" y1="46483" x2="99928" y2="91512"/>
                        <a14:foregroundMark x1="97852" y1="46160" x2="82694" y2="71584"/>
                        <a14:foregroundMark x1="80908" y1="70493" x2="57229" y2="98868"/>
                        <a14:foregroundMark x1="96259" y1="47251" x2="81101" y2="68270"/>
                        <a14:foregroundMark x1="65749" y1="82862" x2="59015" y2="99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472" t="50250" r="5326" b="7406"/>
          <a:stretch>
            <a:fillRect/>
          </a:stretch>
        </p:blipFill>
        <p:spPr>
          <a:xfrm>
            <a:off x="10706100" y="5790996"/>
            <a:ext cx="1485900" cy="1067003"/>
          </a:xfrm>
          <a:prstGeom prst="rect">
            <a:avLst/>
          </a:prstGeom>
        </p:spPr>
      </p:pic>
      <p:pic>
        <p:nvPicPr>
          <p:cNvPr id="5" name="图片 4" descr="联想截图_2025062823585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3665" y="1397635"/>
            <a:ext cx="9322435" cy="4509135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1430020" y="690245"/>
            <a:ext cx="460946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</a:rPr>
              <a:t>③退出登录</a:t>
            </a: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pic>
        <p:nvPicPr>
          <p:cNvPr id="2" name="图片 1" descr="联想截图_202507021836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19590" y="1925955"/>
            <a:ext cx="681355" cy="1524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0" b="64834" l="0" r="524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96" t="7905" r="68334" b="39870"/>
          <a:stretch>
            <a:fillRect/>
          </a:stretch>
        </p:blipFill>
        <p:spPr>
          <a:xfrm>
            <a:off x="0" y="0"/>
            <a:ext cx="1291586" cy="14986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230" b="100000" l="56481" r="100000">
                        <a14:foregroundMark x1="99638" y1="46483" x2="99928" y2="91512"/>
                        <a14:foregroundMark x1="97852" y1="46160" x2="82694" y2="71584"/>
                        <a14:foregroundMark x1="80908" y1="70493" x2="57229" y2="98868"/>
                        <a14:foregroundMark x1="96259" y1="47251" x2="81101" y2="68270"/>
                        <a14:foregroundMark x1="65749" y1="82862" x2="59015" y2="99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472" t="50250" r="5326" b="7406"/>
          <a:stretch>
            <a:fillRect/>
          </a:stretch>
        </p:blipFill>
        <p:spPr>
          <a:xfrm>
            <a:off x="10706100" y="5790996"/>
            <a:ext cx="1485900" cy="1067003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097915" y="559435"/>
            <a:ext cx="9267190" cy="26619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zh-CN" altLang="en-US" sz="2400" dirty="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  <a:sym typeface="+mn-ea"/>
            </a:endParaRPr>
          </a:p>
          <a:p>
            <a:r>
              <a:rPr lang="zh-CN" altLang="en-US" sz="24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各校区校内网使用方法:</a:t>
            </a:r>
            <a:endParaRPr lang="zh-CN" altLang="en-US" sz="2400" dirty="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  <a:sym typeface="+mn-ea"/>
            </a:endParaRPr>
          </a:p>
          <a:p>
            <a:endParaRPr lang="zh-CN" altLang="en-US" sz="2400" dirty="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  <a:sym typeface="+mn-ea"/>
            </a:endParaRPr>
          </a:p>
          <a:p>
            <a:r>
              <a:rPr lang="zh-CN" altLang="en-US" sz="24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校内连接WLAN中名为“</a:t>
            </a:r>
            <a:r>
              <a:rPr lang="en-US" altLang="zh-CN" sz="24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STIEI_</a:t>
            </a:r>
            <a:r>
              <a:rPr lang="en-US" altLang="zh-CN" sz="24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WIFI ”的无线网络</a:t>
            </a:r>
            <a:endParaRPr lang="en-US" altLang="zh-CN" sz="240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  <a:sym typeface="+mn-ea"/>
            </a:endParaRPr>
          </a:p>
          <a:p>
            <a:r>
              <a:rPr lang="en-US" altLang="zh-CN" sz="24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   </a:t>
            </a:r>
            <a:endParaRPr lang="en-US" altLang="zh-CN" sz="2400" dirty="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  <a:sym typeface="+mn-ea"/>
            </a:endParaRPr>
          </a:p>
          <a:p>
            <a:r>
              <a:rPr lang="zh-CN" altLang="en-US" sz="24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账号：学号</a:t>
            </a:r>
            <a:r>
              <a:rPr lang="en-US" altLang="zh-CN" sz="24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    </a:t>
            </a:r>
            <a:r>
              <a:rPr lang="zh-CN" altLang="en-US" sz="24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门户初始密码：</a:t>
            </a:r>
            <a:r>
              <a:rPr lang="en-US" altLang="zh-CN" sz="2400" dirty="0" err="1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Xs</a:t>
            </a:r>
            <a:r>
              <a:rPr lang="en-US" altLang="zh-CN" sz="24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@</a:t>
            </a:r>
            <a:r>
              <a:rPr lang="zh-CN" altLang="en-US" sz="24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身份证后</a:t>
            </a:r>
            <a:r>
              <a:rPr lang="en-US" altLang="zh-CN" sz="24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6</a:t>
            </a:r>
            <a:r>
              <a:rPr lang="zh-CN" altLang="en-US" sz="24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位</a:t>
            </a:r>
            <a:endParaRPr lang="zh-CN" altLang="en-US" sz="2400" dirty="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  <a:sym typeface="+mn-ea"/>
            </a:endParaRPr>
          </a:p>
        </p:txBody>
      </p:sp>
      <p:pic>
        <p:nvPicPr>
          <p:cNvPr id="9" name="图片 8" descr="联想截图_20250702150735"/>
          <p:cNvPicPr>
            <a:picLocks noChangeAspect="1"/>
          </p:cNvPicPr>
          <p:nvPr/>
        </p:nvPicPr>
        <p:blipFill rotWithShape="1">
          <a:blip r:embed="rId5"/>
          <a:srcRect l="23331" t="15373" r="1702"/>
          <a:stretch>
            <a:fillRect/>
          </a:stretch>
        </p:blipFill>
        <p:spPr>
          <a:xfrm>
            <a:off x="645793" y="3573709"/>
            <a:ext cx="3431257" cy="2724856"/>
          </a:xfrm>
          <a:prstGeom prst="rect">
            <a:avLst/>
          </a:prstGeom>
        </p:spPr>
      </p:pic>
      <p:pic>
        <p:nvPicPr>
          <p:cNvPr id="10" name="图片 9" descr="联想截图_20250702150842"/>
          <p:cNvPicPr>
            <a:picLocks noChangeAspect="1"/>
          </p:cNvPicPr>
          <p:nvPr/>
        </p:nvPicPr>
        <p:blipFill rotWithShape="1">
          <a:blip r:embed="rId6"/>
          <a:srcRect l="12726" t="8602" r="954"/>
          <a:stretch>
            <a:fillRect/>
          </a:stretch>
        </p:blipFill>
        <p:spPr>
          <a:xfrm>
            <a:off x="4154955" y="3573709"/>
            <a:ext cx="3691106" cy="2724855"/>
          </a:xfrm>
          <a:prstGeom prst="rect">
            <a:avLst/>
          </a:prstGeom>
        </p:spPr>
      </p:pic>
      <p:pic>
        <p:nvPicPr>
          <p:cNvPr id="12" name="图片 11" descr="联想截图_202507021513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4952" y="3583921"/>
            <a:ext cx="3616037" cy="2714643"/>
          </a:xfrm>
          <a:prstGeom prst="rect">
            <a:avLst/>
          </a:prstGeom>
        </p:spPr>
      </p:pic>
      <p:pic>
        <p:nvPicPr>
          <p:cNvPr id="13" name="图片 12" descr="联想截图_2025070215192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30485" y="4877435"/>
            <a:ext cx="285115" cy="12509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0" b="64834" l="0" r="524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96" t="7905" r="68334" b="39870"/>
          <a:stretch>
            <a:fillRect/>
          </a:stretch>
        </p:blipFill>
        <p:spPr>
          <a:xfrm>
            <a:off x="0" y="0"/>
            <a:ext cx="1291586" cy="14986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230" b="100000" l="56481" r="100000">
                        <a14:foregroundMark x1="99638" y1="46483" x2="99928" y2="91512"/>
                        <a14:foregroundMark x1="97852" y1="46160" x2="82694" y2="71584"/>
                        <a14:foregroundMark x1="80908" y1="70493" x2="57229" y2="98868"/>
                        <a14:foregroundMark x1="96259" y1="47251" x2="81101" y2="68270"/>
                        <a14:foregroundMark x1="65749" y1="82862" x2="59015" y2="99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472" t="50250" r="5326" b="7406"/>
          <a:stretch>
            <a:fillRect/>
          </a:stretch>
        </p:blipFill>
        <p:spPr>
          <a:xfrm>
            <a:off x="10706100" y="5790996"/>
            <a:ext cx="1485900" cy="1067003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634365" y="232410"/>
            <a:ext cx="72612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新宋体" panose="02010609030101010101" pitchFamily="49" charset="-122"/>
                <a:ea typeface="新宋体" panose="02010609030101010101" pitchFamily="49" charset="-122"/>
                <a:sym typeface="+mn-lt"/>
              </a:rPr>
              <a:t>四、如何使用常用系统（以教务系统为例）</a:t>
            </a:r>
            <a:endParaRPr lang="zh-CN" altLang="en-US" sz="2800" dirty="0">
              <a:solidFill>
                <a:schemeClr val="bg2">
                  <a:lumMod val="50000"/>
                </a:schemeClr>
              </a:solidFill>
              <a:latin typeface="新宋体" panose="02010609030101010101" pitchFamily="49" charset="-122"/>
              <a:ea typeface="新宋体" panose="02010609030101010101" pitchFamily="49" charset="-122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29030" y="974090"/>
            <a:ext cx="12019280" cy="7277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具体步骤：点击“办事大厅</a:t>
            </a:r>
            <a:r>
              <a:rPr lang="en-US" altLang="zh-CN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“</a:t>
            </a:r>
            <a:endParaRPr lang="zh-CN" altLang="en-US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endParaRPr lang="zh-CN" altLang="en-US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</p:txBody>
      </p:sp>
      <p:pic>
        <p:nvPicPr>
          <p:cNvPr id="4" name="图片 3" descr="联想截图_2025062819465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1590" y="1797050"/>
            <a:ext cx="7584440" cy="447611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0" b="64834" l="0" r="524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96" t="7905" r="68334" b="39870"/>
          <a:stretch>
            <a:fillRect/>
          </a:stretch>
        </p:blipFill>
        <p:spPr>
          <a:xfrm>
            <a:off x="0" y="0"/>
            <a:ext cx="1291586" cy="14986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230" b="100000" l="56481" r="100000">
                        <a14:foregroundMark x1="99638" y1="46483" x2="99928" y2="91512"/>
                        <a14:foregroundMark x1="97852" y1="46160" x2="82694" y2="71584"/>
                        <a14:foregroundMark x1="80908" y1="70493" x2="57229" y2="98868"/>
                        <a14:foregroundMark x1="96259" y1="47251" x2="81101" y2="68270"/>
                        <a14:foregroundMark x1="65749" y1="82862" x2="59015" y2="99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472" t="50250" r="5326" b="7406"/>
          <a:stretch>
            <a:fillRect/>
          </a:stretch>
        </p:blipFill>
        <p:spPr>
          <a:xfrm>
            <a:off x="10706100" y="5790996"/>
            <a:ext cx="1485900" cy="1067003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482725" y="452120"/>
            <a:ext cx="3834130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25000"/>
              </a:lnSpc>
            </a:pP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①在搜索框中输入</a:t>
            </a:r>
            <a:r>
              <a:rPr lang="en-US" altLang="zh-CN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“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新教务系统</a:t>
            </a:r>
            <a:r>
              <a:rPr lang="en-US" altLang="zh-CN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”</a:t>
            </a: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  <a:sym typeface="+mn-ea"/>
            </a:endParaRPr>
          </a:p>
          <a:p>
            <a:pPr indent="0" fontAlgn="auto">
              <a:lnSpc>
                <a:spcPct val="125000"/>
              </a:lnSpc>
            </a:pP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②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点击“新教务系统”</a:t>
            </a: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</p:txBody>
      </p:sp>
      <p:pic>
        <p:nvPicPr>
          <p:cNvPr id="2" name="图片 1" descr="联想截图_202507021538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85950" y="1498600"/>
            <a:ext cx="7743825" cy="45472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0" b="64834" l="0" r="524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96" t="7905" r="68334" b="39870"/>
          <a:stretch>
            <a:fillRect/>
          </a:stretch>
        </p:blipFill>
        <p:spPr>
          <a:xfrm>
            <a:off x="0" y="0"/>
            <a:ext cx="1291586" cy="14986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230" b="100000" l="56481" r="100000">
                        <a14:foregroundMark x1="99638" y1="46483" x2="99928" y2="91512"/>
                        <a14:foregroundMark x1="97852" y1="46160" x2="82694" y2="71584"/>
                        <a14:foregroundMark x1="80908" y1="70493" x2="57229" y2="98868"/>
                        <a14:foregroundMark x1="96259" y1="47251" x2="81101" y2="68270"/>
                        <a14:foregroundMark x1="65749" y1="82862" x2="59015" y2="99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472" t="50250" r="5326" b="7406"/>
          <a:stretch>
            <a:fillRect/>
          </a:stretch>
        </p:blipFill>
        <p:spPr>
          <a:xfrm>
            <a:off x="10706100" y="5790996"/>
            <a:ext cx="1485900" cy="1067003"/>
          </a:xfrm>
          <a:prstGeom prst="rect">
            <a:avLst/>
          </a:prstGeom>
        </p:spPr>
      </p:pic>
      <p:pic>
        <p:nvPicPr>
          <p:cNvPr id="3" name="图片 2" descr="联想截图_202506281958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7360" y="1623695"/>
            <a:ext cx="7355205" cy="504380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425575" y="673100"/>
            <a:ext cx="30353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③点击“进入服务”</a:t>
            </a: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0" b="64834" l="0" r="524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96" t="7905" r="68334" b="39870"/>
          <a:stretch>
            <a:fillRect/>
          </a:stretch>
        </p:blipFill>
        <p:spPr>
          <a:xfrm>
            <a:off x="0" y="0"/>
            <a:ext cx="1291586" cy="14986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230" b="100000" l="56481" r="100000">
                        <a14:foregroundMark x1="99638" y1="46483" x2="99928" y2="91512"/>
                        <a14:foregroundMark x1="97852" y1="46160" x2="82694" y2="71584"/>
                        <a14:foregroundMark x1="80908" y1="70493" x2="57229" y2="98868"/>
                        <a14:foregroundMark x1="96259" y1="47251" x2="81101" y2="68270"/>
                        <a14:foregroundMark x1="65749" y1="82862" x2="59015" y2="99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472" t="50250" r="5326" b="7406"/>
          <a:stretch>
            <a:fillRect/>
          </a:stretch>
        </p:blipFill>
        <p:spPr>
          <a:xfrm>
            <a:off x="10706100" y="5790996"/>
            <a:ext cx="1485900" cy="1067003"/>
          </a:xfrm>
          <a:prstGeom prst="rect">
            <a:avLst/>
          </a:prstGeom>
        </p:spPr>
      </p:pic>
      <p:pic>
        <p:nvPicPr>
          <p:cNvPr id="2" name="图片 1" descr="联想截图_2025062820030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5590" y="1819910"/>
            <a:ext cx="8573135" cy="416369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357630" y="741045"/>
            <a:ext cx="876173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</a:rPr>
              <a:t>④进入后如下图所示</a:t>
            </a: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0" b="64834" l="0" r="524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96" t="7905" r="68334" b="39870"/>
          <a:stretch>
            <a:fillRect/>
          </a:stretch>
        </p:blipFill>
        <p:spPr>
          <a:xfrm>
            <a:off x="0" y="0"/>
            <a:ext cx="1291586" cy="14986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230" b="100000" l="56481" r="100000">
                        <a14:foregroundMark x1="99638" y1="46483" x2="99928" y2="91512"/>
                        <a14:foregroundMark x1="97852" y1="46160" x2="82694" y2="71584"/>
                        <a14:foregroundMark x1="80908" y1="70493" x2="57229" y2="98868"/>
                        <a14:foregroundMark x1="96259" y1="47251" x2="81101" y2="68270"/>
                        <a14:foregroundMark x1="65749" y1="82862" x2="59015" y2="99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472" t="50250" r="5326" b="7406"/>
          <a:stretch>
            <a:fillRect/>
          </a:stretch>
        </p:blipFill>
        <p:spPr>
          <a:xfrm>
            <a:off x="10706100" y="5790996"/>
            <a:ext cx="1485900" cy="1067003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855345" y="224790"/>
            <a:ext cx="75933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800">
                <a:latin typeface="新宋体" panose="02010609030101010101" pitchFamily="49" charset="-122"/>
                <a:ea typeface="新宋体" panose="02010609030101010101" pitchFamily="49" charset="-122"/>
                <a:sym typeface="+mn-lt"/>
              </a:rPr>
              <a:t>五、一卡通业务（需连接校内网后访问）</a:t>
            </a:r>
            <a:endParaRPr lang="zh-CN" altLang="en-US" sz="2800">
              <a:latin typeface="新宋体" panose="02010609030101010101" pitchFamily="49" charset="-122"/>
              <a:ea typeface="新宋体" panose="02010609030101010101" pitchFamily="49" charset="-122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076325" y="888365"/>
            <a:ext cx="12005310" cy="8921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操作步骤：①在搜索框中输入“一卡通业务”②点击</a:t>
            </a:r>
            <a:r>
              <a:rPr lang="en-US" altLang="zh-CN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“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一卡通业务</a:t>
            </a:r>
            <a:r>
              <a:rPr lang="en-US" altLang="zh-CN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”</a:t>
            </a:r>
            <a:endParaRPr lang="en-US" altLang="zh-CN" sz="200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</p:txBody>
      </p:sp>
      <p:pic>
        <p:nvPicPr>
          <p:cNvPr id="2" name="图片 1" descr="联想截图_20250702161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1475" y="1567180"/>
            <a:ext cx="8051800" cy="465328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0" b="64834" l="0" r="524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96" t="7905" r="68334" b="39870"/>
          <a:stretch>
            <a:fillRect/>
          </a:stretch>
        </p:blipFill>
        <p:spPr>
          <a:xfrm>
            <a:off x="0" y="0"/>
            <a:ext cx="1291586" cy="14986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230" b="100000" l="56481" r="100000">
                        <a14:foregroundMark x1="99638" y1="46483" x2="99928" y2="91512"/>
                        <a14:foregroundMark x1="97852" y1="46160" x2="82694" y2="71584"/>
                        <a14:foregroundMark x1="80908" y1="70493" x2="57229" y2="98868"/>
                        <a14:foregroundMark x1="96259" y1="47251" x2="81101" y2="68270"/>
                        <a14:foregroundMark x1="65749" y1="82862" x2="59015" y2="99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472" t="50250" r="5326" b="7406"/>
          <a:stretch>
            <a:fillRect/>
          </a:stretch>
        </p:blipFill>
        <p:spPr>
          <a:xfrm>
            <a:off x="10706100" y="5790996"/>
            <a:ext cx="1485900" cy="1067003"/>
          </a:xfrm>
          <a:prstGeom prst="rect">
            <a:avLst/>
          </a:prstGeom>
        </p:spPr>
      </p:pic>
      <p:pic>
        <p:nvPicPr>
          <p:cNvPr id="2" name="图片 1" descr="联想截图_2025062820060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39290" y="1865630"/>
            <a:ext cx="7735570" cy="458660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704340" y="729615"/>
            <a:ext cx="361886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③点击“点击进入服务”</a:t>
            </a: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0" b="64834" l="0" r="524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96" t="7905" r="68334" b="39870"/>
          <a:stretch>
            <a:fillRect/>
          </a:stretch>
        </p:blipFill>
        <p:spPr>
          <a:xfrm>
            <a:off x="0" y="0"/>
            <a:ext cx="1291586" cy="14986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230" b="100000" l="56481" r="100000">
                        <a14:foregroundMark x1="99638" y1="46483" x2="99928" y2="91512"/>
                        <a14:foregroundMark x1="97852" y1="46160" x2="82694" y2="71584"/>
                        <a14:foregroundMark x1="80908" y1="70493" x2="57229" y2="98868"/>
                        <a14:foregroundMark x1="96259" y1="47251" x2="81101" y2="68270"/>
                        <a14:foregroundMark x1="65749" y1="82862" x2="59015" y2="99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472" t="50250" r="5326" b="7406"/>
          <a:stretch>
            <a:fillRect/>
          </a:stretch>
        </p:blipFill>
        <p:spPr>
          <a:xfrm>
            <a:off x="10706100" y="5790996"/>
            <a:ext cx="1485900" cy="1067003"/>
          </a:xfrm>
          <a:prstGeom prst="rect">
            <a:avLst/>
          </a:prstGeom>
        </p:spPr>
      </p:pic>
      <p:pic>
        <p:nvPicPr>
          <p:cNvPr id="3" name="图片 2" descr="联想截图_202506282235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1485" y="1798955"/>
            <a:ext cx="8115300" cy="482346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417955" y="774700"/>
            <a:ext cx="8735695" cy="5880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sym typeface="+mn-ea"/>
              </a:rPr>
              <a:t>④一卡通服务平台中显示学生一卡通信息，可进行体锻查询、校园卡交易记录查询。</a:t>
            </a: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0" b="64834" l="0" r="524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96" t="7905" r="68334" b="39870"/>
          <a:stretch>
            <a:fillRect/>
          </a:stretch>
        </p:blipFill>
        <p:spPr>
          <a:xfrm>
            <a:off x="0" y="0"/>
            <a:ext cx="1291586" cy="14986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230" b="100000" l="56481" r="100000">
                        <a14:foregroundMark x1="99638" y1="46483" x2="99928" y2="91512"/>
                        <a14:foregroundMark x1="97852" y1="46160" x2="82694" y2="71584"/>
                        <a14:foregroundMark x1="80908" y1="70493" x2="57229" y2="98868"/>
                        <a14:foregroundMark x1="96259" y1="47251" x2="81101" y2="68270"/>
                        <a14:foregroundMark x1="65749" y1="82862" x2="59015" y2="99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472" t="50250" r="5326" b="7406"/>
          <a:stretch>
            <a:fillRect/>
          </a:stretch>
        </p:blipFill>
        <p:spPr>
          <a:xfrm>
            <a:off x="10706100" y="5790996"/>
            <a:ext cx="1485900" cy="1067003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369695" y="549910"/>
            <a:ext cx="432054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</a:rPr>
              <a:t>⑤体锻查询（奉贤校区）</a:t>
            </a: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pic>
        <p:nvPicPr>
          <p:cNvPr id="3" name="图片 2" descr="联想截图_2025070216155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4055" y="1267460"/>
            <a:ext cx="7379970" cy="485394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0" b="64834" l="0" r="524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96" t="7905" r="68334" b="39870"/>
          <a:stretch>
            <a:fillRect/>
          </a:stretch>
        </p:blipFill>
        <p:spPr>
          <a:xfrm>
            <a:off x="0" y="0"/>
            <a:ext cx="1291586" cy="14986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230" b="100000" l="56481" r="100000">
                        <a14:foregroundMark x1="99638" y1="46483" x2="99928" y2="91512"/>
                        <a14:foregroundMark x1="97852" y1="46160" x2="82694" y2="71584"/>
                        <a14:foregroundMark x1="80908" y1="70493" x2="57229" y2="98868"/>
                        <a14:foregroundMark x1="96259" y1="47251" x2="81101" y2="68270"/>
                        <a14:foregroundMark x1="65749" y1="82862" x2="59015" y2="99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472" t="50250" r="5326" b="7406"/>
          <a:stretch>
            <a:fillRect/>
          </a:stretch>
        </p:blipFill>
        <p:spPr>
          <a:xfrm>
            <a:off x="10706100" y="5790996"/>
            <a:ext cx="1485900" cy="1067003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291590" y="627380"/>
            <a:ext cx="342646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</a:rPr>
              <a:t>⑥查看晨跑记录是否有效</a:t>
            </a: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pic>
        <p:nvPicPr>
          <p:cNvPr id="3" name="图片 2" descr="联想截图_2025070216180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14145" y="1498600"/>
            <a:ext cx="9491980" cy="4271010"/>
          </a:xfrm>
          <a:prstGeom prst="rect">
            <a:avLst/>
          </a:prstGeom>
        </p:spPr>
      </p:pic>
      <p:pic>
        <p:nvPicPr>
          <p:cNvPr id="4" name="图片 3" descr="联想截图_202507021836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37840" y="4270375"/>
            <a:ext cx="681355" cy="122301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0" b="64834" l="0" r="524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96" t="7905" r="68334" b="39870"/>
          <a:stretch>
            <a:fillRect/>
          </a:stretch>
        </p:blipFill>
        <p:spPr>
          <a:xfrm>
            <a:off x="0" y="0"/>
            <a:ext cx="1291586" cy="14986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230" b="100000" l="56481" r="100000">
                        <a14:foregroundMark x1="99638" y1="46483" x2="99928" y2="91512"/>
                        <a14:foregroundMark x1="97852" y1="46160" x2="82694" y2="71584"/>
                        <a14:foregroundMark x1="80908" y1="70493" x2="57229" y2="98868"/>
                        <a14:foregroundMark x1="96259" y1="47251" x2="81101" y2="68270"/>
                        <a14:foregroundMark x1="65749" y1="82862" x2="59015" y2="99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472" t="50250" r="5326" b="7406"/>
          <a:stretch>
            <a:fillRect/>
          </a:stretch>
        </p:blipFill>
        <p:spPr>
          <a:xfrm>
            <a:off x="10706100" y="5790996"/>
            <a:ext cx="1485900" cy="1067003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291590" y="627380"/>
            <a:ext cx="579310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</a:rPr>
              <a:t>更多应用，请在办事大厅中选择</a:t>
            </a:r>
            <a:r>
              <a:rPr lang="en-US" altLang="zh-CN" sz="2000">
                <a:latin typeface="新宋体" panose="02010609030101010101" pitchFamily="49" charset="-122"/>
                <a:ea typeface="新宋体" panose="02010609030101010101" pitchFamily="49" charset="-122"/>
              </a:rPr>
              <a:t>“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</a:rPr>
              <a:t>查看全部</a:t>
            </a:r>
            <a:r>
              <a:rPr lang="en-US" altLang="zh-CN" sz="2000">
                <a:latin typeface="新宋体" panose="02010609030101010101" pitchFamily="49" charset="-122"/>
                <a:ea typeface="新宋体" panose="02010609030101010101" pitchFamily="49" charset="-122"/>
              </a:rPr>
              <a:t>”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</a:rPr>
              <a:t>。</a:t>
            </a: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pic>
        <p:nvPicPr>
          <p:cNvPr id="4" name="图片 3" descr="联想截图_202507021836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7840" y="4270375"/>
            <a:ext cx="681355" cy="122301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rcRect t="8576" r="4388"/>
          <a:stretch>
            <a:fillRect/>
          </a:stretch>
        </p:blipFill>
        <p:spPr>
          <a:xfrm>
            <a:off x="1349375" y="1222375"/>
            <a:ext cx="9493200" cy="53708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7" b="2887"/>
          <a:stretch>
            <a:fillRect/>
          </a:stretch>
        </p:blipFill>
        <p:spPr>
          <a:xfrm>
            <a:off x="0" y="75501"/>
            <a:ext cx="12192000" cy="68580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2158365" y="1303020"/>
            <a:ext cx="7750175" cy="171958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dist"/>
            <a:endParaRPr lang="zh-CN" altLang="en-US" sz="2400" dirty="0">
              <a:solidFill>
                <a:schemeClr val="bg2">
                  <a:lumMod val="50000"/>
                </a:schemeClr>
              </a:solidFill>
              <a:uFillTx/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773232" y="2186305"/>
            <a:ext cx="8402614" cy="167259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ctr"/>
            <a:r>
              <a:rPr lang="en-US" altLang="zh-CN" sz="1600" b="0" i="0" dirty="0">
                <a:solidFill>
                  <a:srgbClr val="40404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 </a:t>
            </a:r>
            <a:r>
              <a:rPr lang="zh-CN" altLang="en-US" sz="8800" b="0" i="0" dirty="0">
                <a:solidFill>
                  <a:srgbClr val="40404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微信版校园门户</a:t>
            </a:r>
            <a:endParaRPr lang="zh-CN" altLang="en-US" sz="8800" i="0" dirty="0">
              <a:solidFill>
                <a:srgbClr val="404040"/>
              </a:solidFill>
              <a:latin typeface="新宋体" panose="02010609030101010101" pitchFamily="49" charset="-122"/>
              <a:ea typeface="新宋体" panose="02010609030101010101" pitchFamily="49" charset="-122"/>
              <a:sym typeface="+mn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0" b="64834" l="0" r="524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96" t="7905" r="68334" b="39870"/>
          <a:stretch>
            <a:fillRect/>
          </a:stretch>
        </p:blipFill>
        <p:spPr>
          <a:xfrm>
            <a:off x="0" y="0"/>
            <a:ext cx="1291586" cy="14986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230" b="100000" l="56481" r="100000">
                        <a14:foregroundMark x1="99638" y1="46483" x2="99928" y2="91512"/>
                        <a14:foregroundMark x1="97852" y1="46160" x2="82694" y2="71584"/>
                        <a14:foregroundMark x1="80908" y1="70493" x2="57229" y2="98868"/>
                        <a14:foregroundMark x1="96259" y1="47251" x2="81101" y2="68270"/>
                        <a14:foregroundMark x1="65749" y1="82862" x2="59015" y2="99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472" t="50250" r="5326" b="7406"/>
          <a:stretch>
            <a:fillRect/>
          </a:stretch>
        </p:blipFill>
        <p:spPr>
          <a:xfrm>
            <a:off x="10706100" y="5790996"/>
            <a:ext cx="1485900" cy="1067003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00075" y="354330"/>
            <a:ext cx="6096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一</a:t>
            </a:r>
            <a:r>
              <a:rPr lang="en-US" altLang="zh-CN" sz="28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.</a:t>
            </a:r>
            <a:r>
              <a:rPr lang="zh-CN" altLang="en-US" sz="28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微信版校园门户的登录</a:t>
            </a:r>
            <a:endParaRPr lang="zh-CN" altLang="en-US" sz="2800" dirty="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37210" y="1130935"/>
            <a:ext cx="4362450" cy="40233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fontAlgn="auto">
              <a:lnSpc>
                <a:spcPct val="125000"/>
              </a:lnSpc>
            </a:pP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1.微信上搜索公众号“</a:t>
            </a:r>
            <a:r>
              <a:rPr lang="zh-CN" altLang="en-US" sz="2000" b="1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上海电子信息职业技术学院办公号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”</a:t>
            </a: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pPr indent="0" fontAlgn="auto">
              <a:lnSpc>
                <a:spcPct val="125000"/>
              </a:lnSpc>
            </a:pP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2.点击“校园门户”</a:t>
            </a: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pPr indent="0" fontAlgn="auto">
              <a:lnSpc>
                <a:spcPct val="125000"/>
              </a:lnSpc>
            </a:pP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3.登录：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账号：校园卡上学号， 密码：门户初始密码，此密码与网页版门户密码相同，如网页版门户密码已修改，则输入已修改密码</a:t>
            </a: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</p:txBody>
      </p:sp>
      <p:pic>
        <p:nvPicPr>
          <p:cNvPr id="5" name="图片 4" descr="联想截图_202508271605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2740" y="353695"/>
            <a:ext cx="2942590" cy="5912485"/>
          </a:xfrm>
          <a:prstGeom prst="rect">
            <a:avLst/>
          </a:prstGeom>
        </p:spPr>
      </p:pic>
      <p:pic>
        <p:nvPicPr>
          <p:cNvPr id="10" name="图片 9" descr="联想截图_2025082716124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14410" y="354330"/>
            <a:ext cx="2961005" cy="593344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0" b="64834" l="0" r="524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96" t="7905" r="68334" b="39870"/>
          <a:stretch>
            <a:fillRect/>
          </a:stretch>
        </p:blipFill>
        <p:spPr>
          <a:xfrm>
            <a:off x="0" y="0"/>
            <a:ext cx="1291586" cy="14986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230" b="100000" l="56481" r="100000">
                        <a14:foregroundMark x1="99638" y1="46483" x2="99928" y2="91512"/>
                        <a14:foregroundMark x1="97852" y1="46160" x2="82694" y2="71584"/>
                        <a14:foregroundMark x1="80908" y1="70493" x2="57229" y2="98868"/>
                        <a14:foregroundMark x1="96259" y1="47251" x2="81101" y2="68270"/>
                        <a14:foregroundMark x1="65749" y1="82862" x2="59015" y2="99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472" t="50250" r="5326" b="7406"/>
          <a:stretch>
            <a:fillRect/>
          </a:stretch>
        </p:blipFill>
        <p:spPr>
          <a:xfrm>
            <a:off x="10706100" y="5790996"/>
            <a:ext cx="1485900" cy="1067003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843280" y="859790"/>
            <a:ext cx="3582670" cy="43243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fontAlgn="auto">
              <a:lnSpc>
                <a:spcPct val="125000"/>
              </a:lnSpc>
            </a:pPr>
            <a:r>
              <a:rPr lang="zh-CN" altLang="en-US" sz="24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4.微信版校园门户密码修改（直接输入新密码即可修改）：</a:t>
            </a: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pPr indent="0" fontAlgn="auto">
              <a:lnSpc>
                <a:spcPct val="125000"/>
              </a:lnSpc>
            </a:pP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操作步骤：进入门户，点击</a:t>
            </a:r>
            <a:r>
              <a:rPr lang="en-US" altLang="zh-CN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                   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右下角“我的”，点击“设</a:t>
            </a:r>
            <a:r>
              <a:rPr lang="en-US" altLang="zh-CN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     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置”，点击“修改密码”，完成密码修改。</a:t>
            </a: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pPr indent="0" fontAlgn="auto">
              <a:lnSpc>
                <a:spcPct val="125000"/>
              </a:lnSpc>
            </a:pP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</p:txBody>
      </p:sp>
      <p:pic>
        <p:nvPicPr>
          <p:cNvPr id="6" name="图片 5" descr="联想截图_2025070216375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2250" y="4707255"/>
            <a:ext cx="428625" cy="228600"/>
          </a:xfrm>
          <a:prstGeom prst="rect">
            <a:avLst/>
          </a:prstGeom>
        </p:spPr>
      </p:pic>
      <p:pic>
        <p:nvPicPr>
          <p:cNvPr id="9" name="图片 8" descr="联想截图_2025070216375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5820" y="4798695"/>
            <a:ext cx="118110" cy="228600"/>
          </a:xfrm>
          <a:prstGeom prst="rect">
            <a:avLst/>
          </a:prstGeom>
        </p:spPr>
      </p:pic>
      <p:pic>
        <p:nvPicPr>
          <p:cNvPr id="5" name="图片 4" descr="微信图片_202508271637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93690" y="217170"/>
            <a:ext cx="3155315" cy="6213475"/>
          </a:xfrm>
          <a:prstGeom prst="rect">
            <a:avLst/>
          </a:prstGeom>
        </p:spPr>
      </p:pic>
      <p:pic>
        <p:nvPicPr>
          <p:cNvPr id="10" name="图片 9" descr="微信图片_202508271637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10955" y="217170"/>
            <a:ext cx="2882900" cy="621411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0" b="64834" l="0" r="524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96" t="7905" r="68334" b="39870"/>
          <a:stretch>
            <a:fillRect/>
          </a:stretch>
        </p:blipFill>
        <p:spPr>
          <a:xfrm>
            <a:off x="0" y="0"/>
            <a:ext cx="1291586" cy="14986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230" b="100000" l="56481" r="100000">
                        <a14:foregroundMark x1="99638" y1="46483" x2="99928" y2="91512"/>
                        <a14:foregroundMark x1="97852" y1="46160" x2="82694" y2="71584"/>
                        <a14:foregroundMark x1="80908" y1="70493" x2="57229" y2="98868"/>
                        <a14:foregroundMark x1="96259" y1="47251" x2="81101" y2="68270"/>
                        <a14:foregroundMark x1="65749" y1="82862" x2="59015" y2="99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472" t="50250" r="5326" b="7406"/>
          <a:stretch>
            <a:fillRect/>
          </a:stretch>
        </p:blipFill>
        <p:spPr>
          <a:xfrm>
            <a:off x="10706100" y="5790996"/>
            <a:ext cx="1485900" cy="1067003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899160" y="337820"/>
            <a:ext cx="4690110" cy="4267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8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二</a:t>
            </a:r>
            <a:r>
              <a:rPr lang="en-US" altLang="zh-CN" sz="28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.</a:t>
            </a:r>
            <a:r>
              <a:rPr lang="zh-CN" altLang="en-US" sz="28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微信校园门户的功能</a:t>
            </a:r>
            <a:endParaRPr lang="zh-CN" altLang="en-US" sz="2800" dirty="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12470" y="1217295"/>
            <a:ext cx="4714240" cy="34944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fontAlgn="auto">
              <a:lnSpc>
                <a:spcPct val="125000"/>
              </a:lnSpc>
            </a:pPr>
            <a:r>
              <a:rPr lang="en-US" altLang="zh-CN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1.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主要应用：</a:t>
            </a:r>
            <a:r>
              <a:rPr lang="en-US" altLang="zh-CN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“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校内码</a:t>
            </a:r>
            <a:r>
              <a:rPr lang="en-US" altLang="zh-CN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”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、</a:t>
            </a:r>
            <a:r>
              <a:rPr lang="en-US" altLang="zh-CN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“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充值</a:t>
            </a:r>
            <a:r>
              <a:rPr lang="en-US" altLang="zh-CN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”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、</a:t>
            </a:r>
            <a:r>
              <a:rPr lang="en-US" altLang="zh-CN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“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我的待办</a:t>
            </a:r>
            <a:r>
              <a:rPr lang="en-US" altLang="zh-CN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”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、</a:t>
            </a:r>
            <a:r>
              <a:rPr lang="en-US" altLang="zh-CN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“OA”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、</a:t>
            </a:r>
            <a:r>
              <a:rPr lang="en-US" altLang="zh-CN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“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扫一扫</a:t>
            </a:r>
            <a:r>
              <a:rPr lang="en-US" altLang="zh-CN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”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。</a:t>
            </a:r>
            <a:endParaRPr lang="en-US" altLang="zh-CN" sz="200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pPr indent="0" fontAlgn="auto">
              <a:lnSpc>
                <a:spcPct val="125000"/>
              </a:lnSpc>
            </a:pPr>
            <a:r>
              <a:rPr 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2</a:t>
            </a:r>
            <a:r>
              <a:rPr lang="en-US" altLang="zh-CN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.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推荐应用，显示学生常用的应用，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如需查看其他请点</a:t>
            </a:r>
            <a:r>
              <a:rPr lang="en-US" altLang="zh-CN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“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更多</a:t>
            </a:r>
            <a:r>
              <a:rPr lang="en-US" altLang="zh-CN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”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。</a:t>
            </a:r>
            <a:endParaRPr lang="en-US" altLang="zh-CN" sz="200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pPr indent="0" fontAlgn="auto">
              <a:lnSpc>
                <a:spcPct val="125000"/>
              </a:lnSpc>
            </a:pPr>
            <a:r>
              <a:rPr lang="en-US" altLang="zh-CN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3.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学校要闻、校园快讯、教育教学。</a:t>
            </a: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1730" y="110490"/>
            <a:ext cx="3038475" cy="63119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0" b="64834" l="0" r="524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96" t="7905" r="68334" b="39870"/>
          <a:stretch>
            <a:fillRect/>
          </a:stretch>
        </p:blipFill>
        <p:spPr>
          <a:xfrm>
            <a:off x="0" y="0"/>
            <a:ext cx="1291586" cy="14986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230" b="100000" l="56481" r="100000">
                        <a14:foregroundMark x1="99638" y1="46483" x2="99928" y2="91512"/>
                        <a14:foregroundMark x1="97852" y1="46160" x2="82694" y2="71584"/>
                        <a14:foregroundMark x1="80908" y1="70493" x2="57229" y2="98868"/>
                        <a14:foregroundMark x1="96259" y1="47251" x2="81101" y2="68270"/>
                        <a14:foregroundMark x1="65749" y1="82862" x2="59015" y2="99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472" t="50250" r="5326" b="7406"/>
          <a:stretch>
            <a:fillRect/>
          </a:stretch>
        </p:blipFill>
        <p:spPr>
          <a:xfrm>
            <a:off x="10706100" y="5790996"/>
            <a:ext cx="1485900" cy="1067003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899160" y="337820"/>
            <a:ext cx="4690110" cy="4267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8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三</a:t>
            </a:r>
            <a:r>
              <a:rPr lang="en-US" altLang="zh-CN" sz="28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.</a:t>
            </a:r>
            <a:r>
              <a:rPr lang="zh-CN" altLang="en-US" sz="28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一卡通使用方法</a:t>
            </a:r>
            <a:endParaRPr lang="zh-CN" altLang="en-US" sz="2800" dirty="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12470" y="1217295"/>
            <a:ext cx="4714240" cy="34944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fontAlgn="auto">
              <a:lnSpc>
                <a:spcPct val="125000"/>
              </a:lnSpc>
            </a:pPr>
            <a:r>
              <a:rPr lang="en-US" altLang="zh-CN" sz="20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①</a:t>
            </a:r>
            <a:r>
              <a:rPr lang="zh-CN" altLang="en-US" sz="20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打开学校微信公众号</a:t>
            </a:r>
            <a:endParaRPr lang="en-US" altLang="zh-CN" sz="2000" dirty="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pPr indent="0" fontAlgn="auto">
              <a:lnSpc>
                <a:spcPct val="125000"/>
              </a:lnSpc>
            </a:pPr>
            <a:r>
              <a:rPr lang="zh-CN" altLang="en-US" sz="20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②点击</a:t>
            </a:r>
            <a:r>
              <a:rPr lang="en-US" altLang="zh-CN" sz="20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“</a:t>
            </a:r>
            <a:r>
              <a:rPr lang="zh-CN" altLang="en-US" sz="20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一卡通</a:t>
            </a:r>
            <a:r>
              <a:rPr lang="en-US" altLang="zh-CN" sz="20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”</a:t>
            </a:r>
            <a:endParaRPr lang="zh-CN" altLang="en-US" sz="2000" dirty="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pPr indent="0" fontAlgn="auto">
              <a:lnSpc>
                <a:spcPct val="125000"/>
              </a:lnSpc>
            </a:pPr>
            <a:r>
              <a:rPr lang="zh-CN" altLang="en-US" sz="20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③首次使用请输入账号密码并点击登入（账号：校园卡上的学号，初始密码：</a:t>
            </a:r>
            <a:r>
              <a:rPr lang="en-US" altLang="zh-CN" sz="2000" dirty="0" err="1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Xs</a:t>
            </a:r>
            <a:r>
              <a:rPr lang="en-US" altLang="zh-CN" sz="20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@</a:t>
            </a:r>
            <a:r>
              <a:rPr lang="zh-CN" altLang="en-US" sz="20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身份证号后六位）</a:t>
            </a:r>
            <a:endParaRPr lang="en-US" altLang="zh-CN" sz="200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2330" y="508635"/>
            <a:ext cx="3312160" cy="584009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0" b="64834" l="0" r="524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96" t="7905" r="68334" b="39870"/>
          <a:stretch>
            <a:fillRect/>
          </a:stretch>
        </p:blipFill>
        <p:spPr>
          <a:xfrm>
            <a:off x="0" y="0"/>
            <a:ext cx="1291586" cy="14986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230" b="100000" l="56481" r="100000">
                        <a14:foregroundMark x1="99638" y1="46483" x2="99928" y2="91512"/>
                        <a14:foregroundMark x1="97852" y1="46160" x2="82694" y2="71584"/>
                        <a14:foregroundMark x1="80908" y1="70493" x2="57229" y2="98868"/>
                        <a14:foregroundMark x1="96259" y1="47251" x2="81101" y2="68270"/>
                        <a14:foregroundMark x1="65749" y1="82862" x2="59015" y2="99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472" t="50250" r="5326" b="7406"/>
          <a:stretch>
            <a:fillRect/>
          </a:stretch>
        </p:blipFill>
        <p:spPr>
          <a:xfrm>
            <a:off x="10706100" y="5790996"/>
            <a:ext cx="1485900" cy="1067003"/>
          </a:xfrm>
          <a:prstGeom prst="rect">
            <a:avLst/>
          </a:prstGeom>
        </p:spPr>
      </p:pic>
      <p:pic>
        <p:nvPicPr>
          <p:cNvPr id="11" name="图片 10" descr="微信图片_2025070120380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8645" y="749300"/>
            <a:ext cx="3479165" cy="573786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981512" y="1890803"/>
            <a:ext cx="5394989" cy="2014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25000"/>
              </a:lnSpc>
            </a:pPr>
            <a:r>
              <a:rPr lang="zh-CN" altLang="en-US" sz="20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④一卡通服务平台</a:t>
            </a:r>
            <a:endParaRPr lang="zh-CN" altLang="en-US" sz="2000" dirty="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  <a:sym typeface="+mn-ea"/>
            </a:endParaRPr>
          </a:p>
          <a:p>
            <a:pPr indent="0" fontAlgn="auto">
              <a:lnSpc>
                <a:spcPct val="125000"/>
              </a:lnSpc>
            </a:pPr>
            <a:endParaRPr lang="zh-CN" altLang="en-US" sz="2000" dirty="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  <a:sym typeface="+mn-ea"/>
            </a:endParaRPr>
          </a:p>
          <a:p>
            <a:pPr indent="0" fontAlgn="auto">
              <a:lnSpc>
                <a:spcPct val="125000"/>
              </a:lnSpc>
            </a:pPr>
            <a:r>
              <a:rPr lang="zh-CN" altLang="en-US" sz="20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一卡通的相关使用指南，请参考</a:t>
            </a:r>
            <a:r>
              <a:rPr lang="en-US" altLang="zh-CN" sz="20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“</a:t>
            </a:r>
            <a:r>
              <a:rPr lang="zh-CN" altLang="en-US" sz="20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使用须知</a:t>
            </a:r>
            <a:r>
              <a:rPr lang="en-US" altLang="zh-CN" sz="20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”</a:t>
            </a:r>
            <a:r>
              <a:rPr lang="zh-CN" altLang="en-US" sz="20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。</a:t>
            </a:r>
            <a:endParaRPr lang="zh-CN" altLang="en-US" sz="2000" dirty="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  <a:sym typeface="+mn-ea"/>
            </a:endParaRPr>
          </a:p>
          <a:p>
            <a:pPr indent="0" fontAlgn="auto">
              <a:lnSpc>
                <a:spcPct val="125000"/>
              </a:lnSpc>
            </a:pPr>
            <a:endParaRPr lang="zh-CN" altLang="en-US" sz="2000" dirty="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  <a:sym typeface="+mn-ea"/>
            </a:endParaRPr>
          </a:p>
          <a:p>
            <a:pPr indent="0" fontAlgn="auto">
              <a:lnSpc>
                <a:spcPct val="125000"/>
              </a:lnSpc>
            </a:pPr>
            <a:endParaRPr lang="zh-CN" altLang="en-US" sz="2000" dirty="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45230" b="100000" l="56481" r="100000">
                        <a14:foregroundMark x1="99638" y1="46483" x2="99928" y2="91512"/>
                        <a14:foregroundMark x1="97852" y1="46160" x2="82694" y2="71584"/>
                        <a14:foregroundMark x1="80908" y1="70493" x2="57229" y2="98868"/>
                        <a14:foregroundMark x1="96259" y1="47251" x2="81101" y2="68270"/>
                        <a14:foregroundMark x1="65749" y1="82862" x2="59015" y2="99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472" t="50250" r="5326" b="7406"/>
          <a:stretch>
            <a:fillRect/>
          </a:stretch>
        </p:blipFill>
        <p:spPr>
          <a:xfrm>
            <a:off x="10706100" y="5790996"/>
            <a:ext cx="1485900" cy="106700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64834" l="0" r="524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96" t="7905" r="68334" b="39870"/>
          <a:stretch>
            <a:fillRect/>
          </a:stretch>
        </p:blipFill>
        <p:spPr>
          <a:xfrm>
            <a:off x="0" y="0"/>
            <a:ext cx="1291586" cy="14986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980440" y="379730"/>
            <a:ext cx="9090660" cy="7391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800" dirty="0">
                <a:latin typeface="新宋体" panose="02010609030101010101" pitchFamily="49" charset="-122"/>
                <a:ea typeface="新宋体" panose="02010609030101010101" pitchFamily="49" charset="-122"/>
              </a:rPr>
              <a:t>一卡通的设备</a:t>
            </a:r>
            <a:endParaRPr lang="zh-CN" altLang="en-US" sz="2800" dirty="0"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pic>
        <p:nvPicPr>
          <p:cNvPr id="10" name="图片 3" descr="自助机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4601" y="2500354"/>
            <a:ext cx="1348740" cy="290199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图片 10" descr="mmexport1723084633597"/>
          <p:cNvPicPr>
            <a:picLocks noChangeAspect="1"/>
          </p:cNvPicPr>
          <p:nvPr/>
        </p:nvPicPr>
        <p:blipFill>
          <a:blip r:embed="rId6"/>
          <a:srcRect r="12284"/>
          <a:stretch>
            <a:fillRect/>
          </a:stretch>
        </p:blipFill>
        <p:spPr>
          <a:xfrm>
            <a:off x="5260326" y="2497091"/>
            <a:ext cx="1401962" cy="2901991"/>
          </a:xfrm>
          <a:prstGeom prst="rect">
            <a:avLst/>
          </a:prstGeom>
        </p:spPr>
      </p:pic>
      <p:pic>
        <p:nvPicPr>
          <p:cNvPr id="12" name="图片 11" descr="mmexport1723084523327"/>
          <p:cNvPicPr>
            <a:picLocks noChangeAspect="1"/>
          </p:cNvPicPr>
          <p:nvPr/>
        </p:nvPicPr>
        <p:blipFill>
          <a:blip r:embed="rId7"/>
          <a:srcRect l="13209" t="24732" r="16278" b="15796"/>
          <a:stretch>
            <a:fillRect/>
          </a:stretch>
        </p:blipFill>
        <p:spPr>
          <a:xfrm>
            <a:off x="8889680" y="2497091"/>
            <a:ext cx="1377950" cy="2028190"/>
          </a:xfrm>
          <a:prstGeom prst="rect">
            <a:avLst/>
          </a:prstGeom>
        </p:spPr>
      </p:pic>
      <p:sp>
        <p:nvSpPr>
          <p:cNvPr id="13" name="Rectangle 2"/>
          <p:cNvSpPr txBox="1"/>
          <p:nvPr/>
        </p:nvSpPr>
        <p:spPr>
          <a:xfrm>
            <a:off x="1885369" y="1864482"/>
            <a:ext cx="1234309" cy="5651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ctr" anchorCtr="0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  <a:sym typeface="Calibri" panose="020F050202020403020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9pPr>
          </a:lstStyle>
          <a:p>
            <a:pPr algn="l" eaLnBrk="1" hangingPunct="1">
              <a:buFontTx/>
            </a:pPr>
            <a:r>
              <a:rPr lang="zh-CN" altLang="en-US" sz="2000" b="1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+mn-cs"/>
              </a:rPr>
              <a:t>自助机</a:t>
            </a:r>
            <a:endParaRPr lang="zh-CN" altLang="en-US" sz="2000" b="1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新宋体" panose="02010609030101010101" pitchFamily="49" charset="-122"/>
              <a:ea typeface="新宋体" panose="02010609030101010101" pitchFamily="49" charset="-122"/>
              <a:cs typeface="+mn-cs"/>
            </a:endParaRPr>
          </a:p>
        </p:txBody>
      </p:sp>
      <p:sp>
        <p:nvSpPr>
          <p:cNvPr id="14" name="Rectangle 2"/>
          <p:cNvSpPr txBox="1"/>
          <p:nvPr/>
        </p:nvSpPr>
        <p:spPr>
          <a:xfrm>
            <a:off x="3512275" y="1864482"/>
            <a:ext cx="1234309" cy="5651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ctr" anchorCtr="0"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  <a:sym typeface="Calibri" panose="020F050202020403020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9pPr>
          </a:lstStyle>
          <a:p>
            <a:pPr lvl="0" algn="l" eaLnBrk="1" hangingPunct="1">
              <a:buClrTx/>
              <a:buSzTx/>
              <a:buFontTx/>
            </a:pPr>
            <a:r>
              <a:rPr lang="zh-CN" altLang="en-US" sz="2000" b="1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+mn-cs"/>
                <a:sym typeface="+mn-ea"/>
              </a:rPr>
              <a:t>  补卡机</a:t>
            </a:r>
            <a:endParaRPr lang="zh-CN" altLang="en-US" sz="2000" b="1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新宋体" panose="02010609030101010101" pitchFamily="49" charset="-122"/>
              <a:ea typeface="新宋体" panose="02010609030101010101" pitchFamily="49" charset="-122"/>
              <a:cs typeface="+mn-cs"/>
              <a:sym typeface="+mn-ea"/>
            </a:endParaRPr>
          </a:p>
        </p:txBody>
      </p:sp>
      <p:sp>
        <p:nvSpPr>
          <p:cNvPr id="15" name="Rectangle 2"/>
          <p:cNvSpPr txBox="1"/>
          <p:nvPr/>
        </p:nvSpPr>
        <p:spPr>
          <a:xfrm>
            <a:off x="5332729" y="1864482"/>
            <a:ext cx="1234309" cy="5651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ctr" anchorCtr="0"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  <a:sym typeface="Calibri" panose="020F050202020403020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9pPr>
          </a:lstStyle>
          <a:p>
            <a:pPr lvl="0" algn="l" eaLnBrk="1" hangingPunct="1">
              <a:buClrTx/>
              <a:buSzTx/>
              <a:buFontTx/>
            </a:pPr>
            <a:r>
              <a:rPr lang="zh-CN" altLang="en-US" sz="2000" b="1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+mn-cs"/>
                <a:sym typeface="+mn-ea"/>
              </a:rPr>
              <a:t>  手持机</a:t>
            </a:r>
            <a:endParaRPr lang="zh-CN" altLang="en-US" sz="2000" b="1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新宋体" panose="02010609030101010101" pitchFamily="49" charset="-122"/>
              <a:ea typeface="新宋体" panose="02010609030101010101" pitchFamily="49" charset="-122"/>
              <a:cs typeface="+mn-cs"/>
              <a:sym typeface="+mn-ea"/>
            </a:endParaRPr>
          </a:p>
        </p:txBody>
      </p:sp>
      <p:sp>
        <p:nvSpPr>
          <p:cNvPr id="16" name="Rectangle 2"/>
          <p:cNvSpPr txBox="1"/>
          <p:nvPr/>
        </p:nvSpPr>
        <p:spPr>
          <a:xfrm>
            <a:off x="7089908" y="1864482"/>
            <a:ext cx="1586389" cy="5651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ctr" anchorCtr="0"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  <a:sym typeface="Calibri" panose="020F050202020403020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9pPr>
          </a:lstStyle>
          <a:p>
            <a:pPr lvl="0" algn="l" eaLnBrk="1" hangingPunct="1">
              <a:buClrTx/>
              <a:buSzTx/>
              <a:buFontTx/>
            </a:pPr>
            <a:r>
              <a:rPr lang="zh-CN" altLang="en-US" sz="2000" b="1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+mn-cs"/>
                <a:sym typeface="+mn-ea"/>
              </a:rPr>
              <a:t>食堂POS机</a:t>
            </a:r>
            <a:endParaRPr lang="zh-CN" altLang="en-US" sz="2000" b="1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新宋体" panose="02010609030101010101" pitchFamily="49" charset="-122"/>
              <a:ea typeface="新宋体" panose="02010609030101010101" pitchFamily="49" charset="-122"/>
              <a:cs typeface="+mn-cs"/>
              <a:sym typeface="+mn-ea"/>
            </a:endParaRPr>
          </a:p>
        </p:txBody>
      </p:sp>
      <p:sp>
        <p:nvSpPr>
          <p:cNvPr id="17" name="Rectangle 2"/>
          <p:cNvSpPr txBox="1"/>
          <p:nvPr/>
        </p:nvSpPr>
        <p:spPr>
          <a:xfrm>
            <a:off x="9059467" y="1864482"/>
            <a:ext cx="1234309" cy="5651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ctr" anchorCtr="0"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  <a:sym typeface="Calibri" panose="020F050202020403020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9pPr>
          </a:lstStyle>
          <a:p>
            <a:pPr lvl="0" algn="l" eaLnBrk="1" hangingPunct="1">
              <a:buClrTx/>
              <a:buSzTx/>
              <a:buFontTx/>
            </a:pPr>
            <a:r>
              <a:rPr lang="zh-CN" altLang="en-US" sz="2000" b="1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+mn-cs"/>
                <a:sym typeface="+mn-ea"/>
              </a:rPr>
              <a:t>水控器</a:t>
            </a:r>
            <a:endParaRPr lang="zh-CN" altLang="en-US" sz="2000" b="1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新宋体" panose="02010609030101010101" pitchFamily="49" charset="-122"/>
              <a:ea typeface="新宋体" panose="02010609030101010101" pitchFamily="49" charset="-122"/>
              <a:cs typeface="+mn-cs"/>
              <a:sym typeface="+mn-ea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01" t="14535" r="25656" b="3336"/>
          <a:stretch>
            <a:fillRect/>
          </a:stretch>
        </p:blipFill>
        <p:spPr>
          <a:xfrm rot="5400000">
            <a:off x="7091974" y="2395938"/>
            <a:ext cx="1384082" cy="1586388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63" t="17804" r="22712" b="18107"/>
          <a:stretch>
            <a:fillRect/>
          </a:stretch>
        </p:blipFill>
        <p:spPr>
          <a:xfrm>
            <a:off x="6990821" y="4078933"/>
            <a:ext cx="1586388" cy="1424002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99"/>
          <a:stretch>
            <a:fillRect/>
          </a:stretch>
        </p:blipFill>
        <p:spPr>
          <a:xfrm>
            <a:off x="3402168" y="2497091"/>
            <a:ext cx="1500032" cy="2901991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0" b="64834" l="0" r="524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96" t="7905" r="68334" b="39870"/>
          <a:stretch>
            <a:fillRect/>
          </a:stretch>
        </p:blipFill>
        <p:spPr>
          <a:xfrm>
            <a:off x="0" y="0"/>
            <a:ext cx="1291586" cy="14986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230" b="100000" l="56481" r="100000">
                        <a14:foregroundMark x1="99638" y1="46483" x2="99928" y2="91512"/>
                        <a14:foregroundMark x1="97852" y1="46160" x2="82694" y2="71584"/>
                        <a14:foregroundMark x1="80908" y1="70493" x2="57229" y2="98868"/>
                        <a14:foregroundMark x1="96259" y1="47251" x2="81101" y2="68270"/>
                        <a14:foregroundMark x1="65749" y1="82862" x2="59015" y2="99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472" t="50250" r="5326" b="7406"/>
          <a:stretch>
            <a:fillRect/>
          </a:stretch>
        </p:blipFill>
        <p:spPr>
          <a:xfrm>
            <a:off x="10706100" y="5790996"/>
            <a:ext cx="1485900" cy="1067003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086485" y="542925"/>
            <a:ext cx="3782695" cy="7207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800">
                <a:latin typeface="新宋体" panose="02010609030101010101" pitchFamily="49" charset="-122"/>
                <a:ea typeface="新宋体" panose="02010609030101010101" pitchFamily="49" charset="-122"/>
              </a:rPr>
              <a:t>一卡通的充值</a:t>
            </a:r>
            <a:endParaRPr lang="zh-CN" altLang="en-US" sz="2800"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86485" y="1414780"/>
            <a:ext cx="4528820" cy="39458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lnSpc>
                <a:spcPct val="125000"/>
              </a:lnSpc>
              <a:buClrTx/>
              <a:buSzTx/>
              <a:buNone/>
            </a:pPr>
            <a:r>
              <a:rPr lang="en-US" altLang="zh-CN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1.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微信门户充值</a:t>
            </a: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  <a:sym typeface="+mn-ea"/>
            </a:endParaRPr>
          </a:p>
          <a:p>
            <a:pPr algn="l">
              <a:lnSpc>
                <a:spcPct val="125000"/>
              </a:lnSpc>
              <a:buClrTx/>
              <a:buSzTx/>
              <a:buNone/>
            </a:pP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①在一卡通服务平台中点击“充值”</a:t>
            </a: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  <a:sym typeface="+mn-ea"/>
            </a:endParaRPr>
          </a:p>
          <a:p>
            <a:pPr algn="l">
              <a:lnSpc>
                <a:spcPct val="125000"/>
              </a:lnSpc>
              <a:buClrTx/>
              <a:buSzTx/>
              <a:buNone/>
            </a:pP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②新生首次使用请先核对学工号和姓名，再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选择充值金额，例如：勾选50元或勾选</a:t>
            </a:r>
            <a:r>
              <a:rPr lang="en-US" altLang="zh-CN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“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自定义</a:t>
            </a:r>
            <a:r>
              <a:rPr lang="en-US" altLang="zh-CN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”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输入充值金额</a:t>
            </a: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pPr algn="l">
              <a:lnSpc>
                <a:spcPct val="125000"/>
              </a:lnSpc>
              <a:buClrTx/>
              <a:buSzTx/>
              <a:buNone/>
            </a:pP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③点击“立即支付”</a:t>
            </a: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  <a:sym typeface="+mn-ea"/>
            </a:endParaRPr>
          </a:p>
          <a:p>
            <a:pPr algn="l">
              <a:lnSpc>
                <a:spcPct val="125000"/>
              </a:lnSpc>
              <a:buClrTx/>
              <a:buSzTx/>
              <a:buNone/>
            </a:pP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④按提示继续操作。</a:t>
            </a: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endParaRPr lang="zh-CN" altLang="en-US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</p:txBody>
      </p:sp>
      <p:pic>
        <p:nvPicPr>
          <p:cNvPr id="5" name="图片 4" descr="微信图片_2025082721000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130175"/>
            <a:ext cx="2999105" cy="6480175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0" b="64834" l="0" r="524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96" t="7905" r="68334" b="39870"/>
          <a:stretch>
            <a:fillRect/>
          </a:stretch>
        </p:blipFill>
        <p:spPr>
          <a:xfrm>
            <a:off x="0" y="0"/>
            <a:ext cx="1291586" cy="14986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230" b="100000" l="56481" r="100000">
                        <a14:foregroundMark x1="99638" y1="46483" x2="99928" y2="91512"/>
                        <a14:foregroundMark x1="97852" y1="46160" x2="82694" y2="71584"/>
                        <a14:foregroundMark x1="80908" y1="70493" x2="57229" y2="98868"/>
                        <a14:foregroundMark x1="96259" y1="47251" x2="81101" y2="68270"/>
                        <a14:foregroundMark x1="65749" y1="82862" x2="59015" y2="99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472" t="50250" r="5326" b="7406"/>
          <a:stretch>
            <a:fillRect/>
          </a:stretch>
        </p:blipFill>
        <p:spPr>
          <a:xfrm>
            <a:off x="10706100" y="5790996"/>
            <a:ext cx="1485900" cy="1067003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086485" y="542925"/>
            <a:ext cx="3782695" cy="7207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800">
                <a:latin typeface="新宋体" panose="02010609030101010101" pitchFamily="49" charset="-122"/>
                <a:ea typeface="新宋体" panose="02010609030101010101" pitchFamily="49" charset="-122"/>
              </a:rPr>
              <a:t>一卡通的充值</a:t>
            </a:r>
            <a:endParaRPr lang="zh-CN" altLang="en-US" sz="2800"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202690" y="1414780"/>
            <a:ext cx="5876290" cy="39458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lnSpc>
                <a:spcPct val="125000"/>
              </a:lnSpc>
              <a:buClrTx/>
              <a:buSzTx/>
              <a:buNone/>
            </a:pPr>
            <a:r>
              <a:rPr lang="en-US" altLang="zh-CN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2.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自助机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充值</a:t>
            </a: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  <a:sym typeface="+mn-ea"/>
            </a:endParaRPr>
          </a:p>
          <a:p>
            <a:pPr algn="l">
              <a:lnSpc>
                <a:spcPct val="125000"/>
              </a:lnSpc>
              <a:buClrTx/>
              <a:buSzTx/>
              <a:buNone/>
            </a:pP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①在自助机上点击“充值”</a:t>
            </a: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  <a:sym typeface="+mn-ea"/>
            </a:endParaRPr>
          </a:p>
          <a:p>
            <a:pPr algn="l">
              <a:lnSpc>
                <a:spcPct val="125000"/>
              </a:lnSpc>
              <a:buClrTx/>
              <a:buSzTx/>
              <a:buNone/>
            </a:pP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②将</a:t>
            </a:r>
            <a:r>
              <a:rPr lang="zh-CN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校园卡放置到读卡器上，输入卡密码</a:t>
            </a: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pPr algn="l">
              <a:lnSpc>
                <a:spcPct val="125000"/>
              </a:lnSpc>
              <a:buClrTx/>
              <a:buSzTx/>
              <a:buNone/>
            </a:pP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③选择或输入转账金额，点击</a:t>
            </a:r>
            <a:r>
              <a:rPr lang="en-US" altLang="zh-CN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“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确认</a:t>
            </a:r>
            <a:r>
              <a:rPr lang="en-US" altLang="zh-CN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”</a:t>
            </a: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  <a:sym typeface="+mn-ea"/>
            </a:endParaRPr>
          </a:p>
          <a:p>
            <a:pPr algn="l">
              <a:lnSpc>
                <a:spcPct val="125000"/>
              </a:lnSpc>
              <a:buClrTx/>
              <a:buSzTx/>
              <a:buNone/>
            </a:pP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④扫码完成充值。</a:t>
            </a: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endParaRPr lang="zh-CN" altLang="en-US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195" y="3721100"/>
            <a:ext cx="3279140" cy="239141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7825" y="3722370"/>
            <a:ext cx="3669665" cy="239077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21980" y="3721735"/>
            <a:ext cx="3348355" cy="239141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0" b="64834" l="0" r="524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96" t="7905" r="68334" b="39870"/>
          <a:stretch>
            <a:fillRect/>
          </a:stretch>
        </p:blipFill>
        <p:spPr>
          <a:xfrm>
            <a:off x="0" y="0"/>
            <a:ext cx="1291586" cy="14986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230" b="100000" l="56481" r="100000">
                        <a14:foregroundMark x1="99638" y1="46483" x2="99928" y2="91512"/>
                        <a14:foregroundMark x1="97852" y1="46160" x2="82694" y2="71584"/>
                        <a14:foregroundMark x1="80908" y1="70493" x2="57229" y2="98868"/>
                        <a14:foregroundMark x1="96259" y1="47251" x2="81101" y2="68270"/>
                        <a14:foregroundMark x1="65749" y1="82862" x2="59015" y2="99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472" t="50250" r="5326" b="7406"/>
          <a:stretch>
            <a:fillRect/>
          </a:stretch>
        </p:blipFill>
        <p:spPr>
          <a:xfrm>
            <a:off x="10706100" y="5790996"/>
            <a:ext cx="1485900" cy="1067003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730250" y="346075"/>
            <a:ext cx="3589020" cy="10414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32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POS</a:t>
            </a:r>
            <a:r>
              <a:rPr lang="zh-CN" altLang="en-US" sz="32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机的使用</a:t>
            </a:r>
            <a:endParaRPr lang="zh-CN" altLang="en-US" sz="3200" dirty="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79450" y="1312545"/>
            <a:ext cx="4538980" cy="17945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POS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机可以使用刷校园卡和扫一卡通校内码两种方式，</a:t>
            </a:r>
            <a:r>
              <a:rPr lang="en-US" altLang="zh-CN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POS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机有两种如右图。</a:t>
            </a: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</p:txBody>
      </p:sp>
      <p:pic>
        <p:nvPicPr>
          <p:cNvPr id="5" name="图片 4" descr="微信图片_202507021008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450" y="2763520"/>
            <a:ext cx="4071620" cy="3329305"/>
          </a:xfrm>
          <a:prstGeom prst="rect">
            <a:avLst/>
          </a:prstGeom>
        </p:spPr>
      </p:pic>
      <p:pic>
        <p:nvPicPr>
          <p:cNvPr id="6" name="图片 5" descr="微信图片_2025070512373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0090" y="118745"/>
            <a:ext cx="5266690" cy="283591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00090" y="3107055"/>
            <a:ext cx="5266690" cy="327152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0" b="64834" l="0" r="524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96" t="7905" r="68334" b="39870"/>
          <a:stretch>
            <a:fillRect/>
          </a:stretch>
        </p:blipFill>
        <p:spPr>
          <a:xfrm>
            <a:off x="0" y="0"/>
            <a:ext cx="1291586" cy="14986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230" b="100000" l="56481" r="100000">
                        <a14:foregroundMark x1="99638" y1="46483" x2="99928" y2="91512"/>
                        <a14:foregroundMark x1="97852" y1="46160" x2="82694" y2="71584"/>
                        <a14:foregroundMark x1="80908" y1="70493" x2="57229" y2="98868"/>
                        <a14:foregroundMark x1="96259" y1="47251" x2="81101" y2="68270"/>
                        <a14:foregroundMark x1="65749" y1="82862" x2="59015" y2="99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472" t="50250" r="5326" b="7406"/>
          <a:stretch>
            <a:fillRect/>
          </a:stretch>
        </p:blipFill>
        <p:spPr>
          <a:xfrm>
            <a:off x="10706100" y="5790996"/>
            <a:ext cx="1485900" cy="1067003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82650" y="553085"/>
            <a:ext cx="3577590" cy="5861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2800">
                <a:latin typeface="新宋体" panose="02010609030101010101" pitchFamily="49" charset="-122"/>
                <a:ea typeface="新宋体" panose="02010609030101010101" pitchFamily="49" charset="-122"/>
              </a:rPr>
              <a:t>POS</a:t>
            </a:r>
            <a:r>
              <a:rPr lang="zh-CN" altLang="en-US" sz="2800">
                <a:latin typeface="新宋体" panose="02010609030101010101" pitchFamily="49" charset="-122"/>
                <a:ea typeface="新宋体" panose="02010609030101010101" pitchFamily="49" charset="-122"/>
              </a:rPr>
              <a:t>机消费限额</a:t>
            </a:r>
            <a:endParaRPr lang="zh-CN" altLang="en-US" sz="2800"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82650" y="1400175"/>
            <a:ext cx="3822065" cy="48698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lnSpc>
                <a:spcPct val="125000"/>
              </a:lnSpc>
              <a:buClrTx/>
              <a:buSzTx/>
              <a:buNone/>
            </a:pP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校园卡有初始的消费限额值，单次消费限额值为</a:t>
            </a:r>
            <a:r>
              <a:rPr lang="en-US" altLang="zh-CN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20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元、日累计消费限额值为</a:t>
            </a:r>
            <a:r>
              <a:rPr lang="en-US" altLang="zh-CN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50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元，超过限额值的消费，需输入卡密码。</a:t>
            </a: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</p:txBody>
      </p:sp>
      <p:pic>
        <p:nvPicPr>
          <p:cNvPr id="2" name="图片 1" descr="IMG_20250905_113001"/>
          <p:cNvPicPr>
            <a:picLocks noChangeAspect="1"/>
          </p:cNvPicPr>
          <p:nvPr/>
        </p:nvPicPr>
        <p:blipFill>
          <a:blip r:embed="rId5"/>
          <a:srcRect t="16885"/>
          <a:stretch>
            <a:fillRect/>
          </a:stretch>
        </p:blipFill>
        <p:spPr>
          <a:xfrm>
            <a:off x="5727065" y="1400175"/>
            <a:ext cx="3533140" cy="391668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0" b="64834" l="0" r="524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96" t="7905" r="68334" b="39870"/>
          <a:stretch>
            <a:fillRect/>
          </a:stretch>
        </p:blipFill>
        <p:spPr>
          <a:xfrm>
            <a:off x="0" y="0"/>
            <a:ext cx="1291586" cy="14986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230" b="100000" l="56481" r="100000">
                        <a14:foregroundMark x1="99638" y1="46483" x2="99928" y2="91512"/>
                        <a14:foregroundMark x1="97852" y1="46160" x2="82694" y2="71584"/>
                        <a14:foregroundMark x1="80908" y1="70493" x2="57229" y2="98868"/>
                        <a14:foregroundMark x1="96259" y1="47251" x2="81101" y2="68270"/>
                        <a14:foregroundMark x1="65749" y1="82862" x2="59015" y2="99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472" t="50250" r="5326" b="7406"/>
          <a:stretch>
            <a:fillRect/>
          </a:stretch>
        </p:blipFill>
        <p:spPr>
          <a:xfrm>
            <a:off x="10706100" y="5790996"/>
            <a:ext cx="1485900" cy="1067003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894705" y="474209"/>
            <a:ext cx="1249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>
                <a:latin typeface="新宋体" panose="02010609030101010101" pitchFamily="49" charset="-122"/>
                <a:ea typeface="新宋体" panose="02010609030101010101" pitchFamily="49" charset="-122"/>
                <a:sym typeface="+mn-lt"/>
              </a:rPr>
              <a:t>卡密码</a:t>
            </a:r>
            <a:endParaRPr lang="zh-CN" altLang="en-US" sz="2800" dirty="0">
              <a:solidFill>
                <a:schemeClr val="bg2">
                  <a:lumMod val="50000"/>
                </a:schemeClr>
              </a:solidFill>
              <a:latin typeface="新宋体" panose="02010609030101010101" pitchFamily="49" charset="-122"/>
              <a:ea typeface="新宋体" panose="02010609030101010101" pitchFamily="49" charset="-122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22325" y="1214755"/>
            <a:ext cx="6666230" cy="49282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lnSpc>
                <a:spcPct val="125000"/>
              </a:lnSpc>
              <a:buClrTx/>
              <a:buSzTx/>
              <a:buNone/>
            </a:pPr>
            <a:r>
              <a:rPr lang="zh-CN" altLang="en-US" sz="2000" b="1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新生领卡后请修改卡密码</a:t>
            </a:r>
            <a:endParaRPr lang="zh-CN" altLang="en-US" sz="2000" b="1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pPr algn="l">
              <a:lnSpc>
                <a:spcPct val="125000"/>
              </a:lnSpc>
              <a:buClrTx/>
              <a:buSzTx/>
              <a:buNone/>
            </a:pP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①点击“卡密码修改”</a:t>
            </a: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pPr algn="l">
              <a:lnSpc>
                <a:spcPct val="125000"/>
              </a:lnSpc>
              <a:buClrTx/>
              <a:buSzTx/>
              <a:buNone/>
            </a:pP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②初始密码：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身份证号倒数第7 位至倒数第2 位</a:t>
            </a: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  <a:sym typeface="+mn-ea"/>
            </a:endParaRPr>
          </a:p>
          <a:p>
            <a:pPr algn="l">
              <a:lnSpc>
                <a:spcPct val="125000"/>
              </a:lnSpc>
              <a:buClrTx/>
              <a:buSzTx/>
              <a:buNone/>
            </a:pP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（例如：身份证号为 39912519980</a:t>
            </a:r>
            <a:r>
              <a:rPr lang="zh-CN" altLang="en-US" sz="2000" b="1" u="sng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101234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5，则其校园卡初始密码为：101234）</a:t>
            </a: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pPr algn="l">
              <a:lnSpc>
                <a:spcPct val="125000"/>
              </a:lnSpc>
              <a:buClrTx/>
              <a:buSzTx/>
              <a:buNone/>
            </a:pP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③忘记卡密码该怎么办？</a:t>
            </a: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pPr algn="l">
              <a:lnSpc>
                <a:spcPct val="125000"/>
              </a:lnSpc>
              <a:buClrTx/>
              <a:buSzTx/>
              <a:buNone/>
            </a:pP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如果忘记了校园卡的密码，请带好有效证件（学生证或者身份证）到</a:t>
            </a:r>
            <a:r>
              <a:rPr lang="zh-CN" altLang="en-US" sz="2000" b="1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信息中心服务窗口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重设密码；或带好校园卡和身份证去</a:t>
            </a:r>
            <a:r>
              <a:rPr lang="zh-CN" altLang="en-US" sz="2000" b="1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补卡机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，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选择“重置密码”之后按提示操作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。</a:t>
            </a: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pPr algn="l">
              <a:lnSpc>
                <a:spcPct val="125000"/>
              </a:lnSpc>
              <a:buClrTx/>
              <a:buSzTx/>
              <a:buNone/>
            </a:pPr>
            <a:r>
              <a:rPr lang="zh-CN" altLang="en-US" sz="2000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注意：默认情况下，此密码不是前面所说的一卡通登录密码</a:t>
            </a:r>
            <a:endParaRPr lang="zh-CN" altLang="en-US" sz="2000">
              <a:solidFill>
                <a:srgbClr val="FF0000"/>
              </a:solidFill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</p:txBody>
      </p:sp>
      <p:pic>
        <p:nvPicPr>
          <p:cNvPr id="2" name="图片 1" descr="微信图片_2025082721133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0810" y="474345"/>
            <a:ext cx="2997835" cy="560832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0" b="64834" l="0" r="524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96" t="7905" r="68334" b="39870"/>
          <a:stretch>
            <a:fillRect/>
          </a:stretch>
        </p:blipFill>
        <p:spPr>
          <a:xfrm>
            <a:off x="0" y="0"/>
            <a:ext cx="1291586" cy="14986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230" b="100000" l="56481" r="100000">
                        <a14:foregroundMark x1="99638" y1="46483" x2="99928" y2="91512"/>
                        <a14:foregroundMark x1="97852" y1="46160" x2="82694" y2="71584"/>
                        <a14:foregroundMark x1="80908" y1="70493" x2="57229" y2="98868"/>
                        <a14:foregroundMark x1="96259" y1="47251" x2="81101" y2="68270"/>
                        <a14:foregroundMark x1="65749" y1="82862" x2="59015" y2="99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472" t="50250" r="5326" b="7406"/>
          <a:stretch>
            <a:fillRect/>
          </a:stretch>
        </p:blipFill>
        <p:spPr>
          <a:xfrm>
            <a:off x="10706100" y="5790996"/>
            <a:ext cx="1485900" cy="1067003"/>
          </a:xfrm>
          <a:prstGeom prst="rect">
            <a:avLst/>
          </a:prstGeom>
        </p:spPr>
      </p:pic>
      <p:pic>
        <p:nvPicPr>
          <p:cNvPr id="4" name="图片 3" descr="微信图片_2025070514283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2855" y="468630"/>
            <a:ext cx="2670175" cy="5626100"/>
          </a:xfrm>
          <a:prstGeom prst="rect">
            <a:avLst/>
          </a:prstGeom>
        </p:spPr>
      </p:pic>
      <p:pic>
        <p:nvPicPr>
          <p:cNvPr id="5" name="图片 4" descr="微信图片_202507051428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6085" y="468630"/>
            <a:ext cx="2657475" cy="56261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82650" y="553085"/>
            <a:ext cx="3577590" cy="5861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800">
                <a:latin typeface="新宋体" panose="02010609030101010101" pitchFamily="49" charset="-122"/>
                <a:ea typeface="新宋体" panose="02010609030101010101" pitchFamily="49" charset="-122"/>
              </a:rPr>
              <a:t>消费限额修改</a:t>
            </a:r>
            <a:endParaRPr lang="zh-CN" altLang="en-US" sz="2800"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82650" y="1400175"/>
            <a:ext cx="3822065" cy="48698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lnSpc>
                <a:spcPct val="125000"/>
              </a:lnSpc>
              <a:buClrTx/>
              <a:buSzTx/>
              <a:buNone/>
            </a:pP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校园卡有初始的消费限额值，单次消费限额值为</a:t>
            </a:r>
            <a:r>
              <a:rPr lang="en-US" altLang="zh-CN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20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元、日累计消费限额值为</a:t>
            </a:r>
            <a:r>
              <a:rPr lang="en-US" altLang="zh-CN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50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元，如需要修改限额值，请看右图所示</a:t>
            </a: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pPr algn="l">
              <a:lnSpc>
                <a:spcPct val="125000"/>
              </a:lnSpc>
              <a:buClrTx/>
              <a:buSzTx/>
              <a:buNone/>
            </a:pP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具体操作：</a:t>
            </a: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pPr algn="l">
              <a:lnSpc>
                <a:spcPct val="125000"/>
              </a:lnSpc>
              <a:buClrTx/>
              <a:buSzTx/>
              <a:buNone/>
            </a:pP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①首先在一卡通中点击“卡限额修改”；</a:t>
            </a: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pPr algn="l">
              <a:lnSpc>
                <a:spcPct val="125000"/>
              </a:lnSpc>
              <a:buClrTx/>
              <a:buSzTx/>
              <a:buNone/>
            </a:pP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②输入所需限额金额；</a:t>
            </a: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pPr algn="l">
              <a:lnSpc>
                <a:spcPct val="125000"/>
              </a:lnSpc>
              <a:buClrTx/>
              <a:buSzTx/>
              <a:buNone/>
            </a:pP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③限额应不大于</a:t>
            </a:r>
            <a:r>
              <a:rPr lang="en-US" altLang="zh-CN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100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；</a:t>
            </a: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pPr algn="l">
              <a:lnSpc>
                <a:spcPct val="125000"/>
              </a:lnSpc>
              <a:buClrTx/>
              <a:buSzTx/>
              <a:buNone/>
            </a:pP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④点击“确认”</a:t>
            </a: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0" b="64834" l="0" r="524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96" t="7905" r="68334" b="39870"/>
          <a:stretch>
            <a:fillRect/>
          </a:stretch>
        </p:blipFill>
        <p:spPr>
          <a:xfrm>
            <a:off x="0" y="0"/>
            <a:ext cx="1291586" cy="14986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230" b="100000" l="56481" r="100000">
                        <a14:foregroundMark x1="99638" y1="46483" x2="99928" y2="91512"/>
                        <a14:foregroundMark x1="97852" y1="46160" x2="82694" y2="71584"/>
                        <a14:foregroundMark x1="80908" y1="70493" x2="57229" y2="98868"/>
                        <a14:foregroundMark x1="96259" y1="47251" x2="81101" y2="68270"/>
                        <a14:foregroundMark x1="65749" y1="82862" x2="59015" y2="99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472" t="50250" r="5326" b="7406"/>
          <a:stretch>
            <a:fillRect/>
          </a:stretch>
        </p:blipFill>
        <p:spPr>
          <a:xfrm>
            <a:off x="10706100" y="5790996"/>
            <a:ext cx="1485900" cy="1067003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086485" y="542925"/>
            <a:ext cx="3782695" cy="7207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800">
                <a:latin typeface="新宋体" panose="02010609030101010101" pitchFamily="49" charset="-122"/>
                <a:ea typeface="新宋体" panose="02010609030101010101" pitchFamily="49" charset="-122"/>
              </a:rPr>
              <a:t>挂失</a:t>
            </a:r>
            <a:r>
              <a:rPr lang="en-US" altLang="zh-CN" sz="2800">
                <a:latin typeface="新宋体" panose="02010609030101010101" pitchFamily="49" charset="-122"/>
                <a:ea typeface="新宋体" panose="02010609030101010101" pitchFamily="49" charset="-122"/>
              </a:rPr>
              <a:t>/</a:t>
            </a:r>
            <a:r>
              <a:rPr lang="zh-CN" altLang="en-US" sz="2800">
                <a:latin typeface="新宋体" panose="02010609030101010101" pitchFamily="49" charset="-122"/>
                <a:ea typeface="新宋体" panose="02010609030101010101" pitchFamily="49" charset="-122"/>
              </a:rPr>
              <a:t>解挂</a:t>
            </a:r>
            <a:endParaRPr lang="zh-CN" altLang="en-US" sz="2800"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86485" y="1414780"/>
            <a:ext cx="4528820" cy="39458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lnSpc>
                <a:spcPct val="125000"/>
              </a:lnSpc>
              <a:buClrTx/>
              <a:buSzTx/>
              <a:buNone/>
            </a:pP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  <a:sym typeface="+mn-ea"/>
            </a:endParaRPr>
          </a:p>
          <a:p>
            <a:pPr algn="l">
              <a:lnSpc>
                <a:spcPct val="125000"/>
              </a:lnSpc>
              <a:buClrTx/>
              <a:buSzTx/>
              <a:buNone/>
            </a:pP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①</a:t>
            </a:r>
            <a:r>
              <a:rPr lang="zh-CN" altLang="en-US" sz="20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挂失：校园卡丢失后请及时进行</a:t>
            </a:r>
            <a:r>
              <a:rPr lang="en-US" altLang="zh-CN" sz="20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“</a:t>
            </a:r>
            <a:r>
              <a:rPr lang="zh-CN" altLang="en-US" sz="20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挂失</a:t>
            </a:r>
            <a:r>
              <a:rPr lang="en-US" altLang="zh-CN" sz="20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”</a:t>
            </a:r>
            <a:r>
              <a:rPr lang="zh-CN" altLang="en-US" sz="20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操作，挂失后的校园卡无法消费使用。</a:t>
            </a:r>
            <a:endParaRPr lang="zh-CN" altLang="en-US" sz="2000" dirty="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  <a:sym typeface="+mn-ea"/>
            </a:endParaRPr>
          </a:p>
          <a:p>
            <a:pPr algn="l">
              <a:lnSpc>
                <a:spcPct val="125000"/>
              </a:lnSpc>
              <a:buClrTx/>
              <a:buSzTx/>
              <a:buNone/>
            </a:pPr>
            <a:endParaRPr lang="zh-CN" altLang="en-US" sz="2000" dirty="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  <a:sym typeface="+mn-ea"/>
            </a:endParaRPr>
          </a:p>
          <a:p>
            <a:pPr algn="l">
              <a:lnSpc>
                <a:spcPct val="125000"/>
              </a:lnSpc>
              <a:buClrTx/>
              <a:buSzTx/>
              <a:buNone/>
            </a:pP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  <a:sym typeface="+mn-ea"/>
            </a:endParaRPr>
          </a:p>
          <a:p>
            <a:pPr algn="l">
              <a:lnSpc>
                <a:spcPct val="125000"/>
              </a:lnSpc>
              <a:buClrTx/>
              <a:buSzTx/>
              <a:buNone/>
            </a:pP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  <a:sym typeface="+mn-ea"/>
            </a:endParaRPr>
          </a:p>
          <a:p>
            <a:pPr algn="l">
              <a:lnSpc>
                <a:spcPct val="125000"/>
              </a:lnSpc>
              <a:buClrTx/>
              <a:buSzTx/>
              <a:buNone/>
            </a:pP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②解挂：</a:t>
            </a:r>
            <a:r>
              <a:rPr lang="zh-CN" altLang="en-US" sz="20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找到丢失的校园卡需进行</a:t>
            </a:r>
            <a:r>
              <a:rPr lang="en-US" altLang="zh-CN" sz="20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“</a:t>
            </a:r>
            <a:r>
              <a:rPr lang="zh-CN" altLang="en-US" sz="20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解挂</a:t>
            </a:r>
            <a:r>
              <a:rPr lang="en-US" altLang="zh-CN" sz="20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”</a:t>
            </a:r>
            <a:r>
              <a:rPr lang="zh-CN" altLang="en-US" sz="20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操作，解挂后校园卡可正常使用。</a:t>
            </a:r>
            <a:endParaRPr lang="en-US" altLang="zh-CN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endParaRPr lang="zh-CN" altLang="en-US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</p:txBody>
      </p:sp>
      <p:pic>
        <p:nvPicPr>
          <p:cNvPr id="4" name="图片 3"/>
          <p:cNvPicPr/>
          <p:nvPr/>
        </p:nvPicPr>
        <p:blipFill>
          <a:blip r:embed="rId5"/>
          <a:srcRect t="5072" b="55545"/>
          <a:stretch>
            <a:fillRect/>
          </a:stretch>
        </p:blipFill>
        <p:spPr>
          <a:xfrm>
            <a:off x="6630670" y="736600"/>
            <a:ext cx="3273425" cy="2692400"/>
          </a:xfrm>
          <a:prstGeom prst="rect">
            <a:avLst/>
          </a:prstGeom>
        </p:spPr>
      </p:pic>
      <p:pic>
        <p:nvPicPr>
          <p:cNvPr id="10" name="图片 9"/>
          <p:cNvPicPr/>
          <p:nvPr/>
        </p:nvPicPr>
        <p:blipFill>
          <a:blip r:embed="rId6"/>
          <a:srcRect t="4835" b="56923"/>
          <a:stretch>
            <a:fillRect/>
          </a:stretch>
        </p:blipFill>
        <p:spPr>
          <a:xfrm>
            <a:off x="6630670" y="3493770"/>
            <a:ext cx="3273425" cy="308864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0" b="64834" l="0" r="524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96" t="7905" r="68334" b="39870"/>
          <a:stretch>
            <a:fillRect/>
          </a:stretch>
        </p:blipFill>
        <p:spPr>
          <a:xfrm>
            <a:off x="0" y="0"/>
            <a:ext cx="1291586" cy="14986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230" b="100000" l="56481" r="100000">
                        <a14:foregroundMark x1="99638" y1="46483" x2="99928" y2="91512"/>
                        <a14:foregroundMark x1="97852" y1="46160" x2="82694" y2="71584"/>
                        <a14:foregroundMark x1="80908" y1="70493" x2="57229" y2="98868"/>
                        <a14:foregroundMark x1="96259" y1="47251" x2="81101" y2="68270"/>
                        <a14:foregroundMark x1="65749" y1="82862" x2="59015" y2="99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472" t="50250" r="5326" b="7406"/>
          <a:stretch>
            <a:fillRect/>
          </a:stretch>
        </p:blipFill>
        <p:spPr>
          <a:xfrm>
            <a:off x="10706100" y="5790996"/>
            <a:ext cx="1485900" cy="1067003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005205" y="358140"/>
            <a:ext cx="4151630" cy="5842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zh-CN" altLang="en-US" sz="2800" dirty="0">
                <a:latin typeface="新宋体" panose="02010609030101010101" pitchFamily="49" charset="-122"/>
                <a:ea typeface="新宋体" panose="02010609030101010101" pitchFamily="49" charset="-122"/>
                <a:sym typeface="+mn-lt"/>
              </a:rPr>
              <a:t>补卡</a:t>
            </a:r>
            <a:endParaRPr lang="zh-CN" altLang="en-US" sz="2800" dirty="0">
              <a:solidFill>
                <a:schemeClr val="bg2">
                  <a:lumMod val="50000"/>
                </a:schemeClr>
              </a:solidFill>
              <a:latin typeface="新宋体" panose="02010609030101010101" pitchFamily="49" charset="-122"/>
              <a:ea typeface="新宋体" panose="02010609030101010101" pitchFamily="49" charset="-122"/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04570" y="839470"/>
            <a:ext cx="10143490" cy="1630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5000"/>
              </a:lnSpc>
              <a:buClrTx/>
              <a:buSzTx/>
              <a:buNone/>
            </a:pP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校园卡丢失后，请先挂失，然后带好身份证在补卡机进行自助补卡，操作见下方视频，也可前往奉贤校区和闵行校区信息中心服务窗口进行人工补卡。</a:t>
            </a: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pPr algn="l">
              <a:lnSpc>
                <a:spcPct val="125000"/>
              </a:lnSpc>
              <a:buClrTx/>
              <a:buSzTx/>
              <a:buNone/>
            </a:pP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补办后卡片能直接使用，原卡余额已在补办的卡上，补办后的卡水控余额为0，原水控余额第二天退回至卡余额，如需浴室洗浴请进行水控转账，寝室门次日生效。</a:t>
            </a:r>
            <a:endParaRPr lang="en-US" altLang="zh-CN" sz="2000"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pic>
        <p:nvPicPr>
          <p:cNvPr id="4" name="WeChat_20250705122356">
            <a:hlinkClick r:id="" action="ppaction://media"/>
          </p:cNvPr>
          <p:cNvPicPr/>
          <p:nvPr>
            <a:vide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091055" y="2469515"/>
            <a:ext cx="7532370" cy="3759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15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remove" display="1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45230" b="100000" l="56481" r="100000">
                        <a14:foregroundMark x1="99638" y1="46483" x2="99928" y2="91512"/>
                        <a14:foregroundMark x1="97852" y1="46160" x2="82694" y2="71584"/>
                        <a14:foregroundMark x1="80908" y1="70493" x2="57229" y2="98868"/>
                        <a14:foregroundMark x1="96259" y1="47251" x2="81101" y2="68270"/>
                        <a14:foregroundMark x1="65749" y1="82862" x2="59015" y2="99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472" t="50250" r="5326" b="7406"/>
          <a:stretch>
            <a:fillRect/>
          </a:stretch>
        </p:blipFill>
        <p:spPr>
          <a:xfrm>
            <a:off x="10706100" y="5790996"/>
            <a:ext cx="1485900" cy="106700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64834" l="0" r="524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96" t="7905" r="68334" b="39870"/>
          <a:stretch>
            <a:fillRect/>
          </a:stretch>
        </p:blipFill>
        <p:spPr>
          <a:xfrm>
            <a:off x="0" y="0"/>
            <a:ext cx="1291586" cy="14986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980440" y="379730"/>
            <a:ext cx="9090660" cy="7391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800" dirty="0">
                <a:latin typeface="新宋体" panose="02010609030101010101" pitchFamily="49" charset="-122"/>
                <a:ea typeface="新宋体" panose="02010609030101010101" pitchFamily="49" charset="-122"/>
              </a:rPr>
              <a:t>浴室水控转账</a:t>
            </a:r>
            <a:endParaRPr lang="zh-CN" altLang="en-US" sz="2800" dirty="0"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80189" y="1109345"/>
            <a:ext cx="10244706" cy="7067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 algn="l">
              <a:lnSpc>
                <a:spcPct val="125000"/>
              </a:lnSpc>
              <a:buClrTx/>
              <a:buSzTx/>
              <a:buFont typeface="Times New Roman" panose="02020603050405020304"/>
            </a:pP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闵行校区和奉贤校区部分楼栋暂未安装宿舍热水的同学浴室</a:t>
            </a:r>
            <a:r>
              <a:rPr lang="zh-CN" altLang="en-US" sz="20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洗浴前，请先在自助机进行水控转账，将校园卡放置在自助机读卡器上，选择“水控转账”，水控余额（小钱包）不能超过30元。</a:t>
            </a:r>
            <a:endParaRPr lang="zh-CN" altLang="en-US" sz="2000" dirty="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  <a:sym typeface="+mn-ea"/>
            </a:endParaRPr>
          </a:p>
        </p:txBody>
      </p:sp>
      <p:pic>
        <p:nvPicPr>
          <p:cNvPr id="4" name="WeChat_20250705121843">
            <a:hlinkClick r:id="" action="ppaction://media"/>
          </p:cNvPr>
          <p:cNvPicPr/>
          <p:nvPr>
            <a:vide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557145" y="2346325"/>
            <a:ext cx="7091680" cy="40805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15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remove" display="1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19455" y="702310"/>
            <a:ext cx="5861685" cy="9563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800" dirty="0">
                <a:latin typeface="新宋体" panose="02010609030101010101" pitchFamily="49" charset="-122"/>
                <a:ea typeface="新宋体" panose="02010609030101010101" pitchFamily="49" charset="-122"/>
                <a:sym typeface="+mn-ea"/>
              </a:rPr>
              <a:t>浴室水控器如何使用</a:t>
            </a:r>
            <a:endParaRPr lang="zh-CN" altLang="en-US" sz="2800" dirty="0">
              <a:latin typeface="新宋体" panose="02010609030101010101" pitchFamily="49" charset="-122"/>
              <a:ea typeface="新宋体" panose="02010609030101010101" pitchFamily="49" charset="-122"/>
              <a:sym typeface="+mn-ea"/>
            </a:endParaRPr>
          </a:p>
          <a:p>
            <a:endParaRPr lang="zh-CN" altLang="en-US" sz="3200" dirty="0">
              <a:latin typeface="新宋体" panose="02010609030101010101" pitchFamily="49" charset="-122"/>
              <a:ea typeface="新宋体" panose="02010609030101010101" pitchFamily="49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19455" y="1616710"/>
            <a:ext cx="4135755" cy="48729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algn="l">
              <a:lnSpc>
                <a:spcPct val="125000"/>
              </a:lnSpc>
              <a:buClrTx/>
              <a:buSzTx/>
              <a:buFont typeface="Times New Roman" panose="02020603050405020304"/>
              <a:buNone/>
            </a:pPr>
            <a:r>
              <a:rPr lang="zh-CN" altLang="en-US" sz="20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①将卡片横置放于水控器卡槽内，扣费出水（费率为：扣1分钱出水四秒）水控器上显示的为水控余额</a:t>
            </a:r>
            <a:endParaRPr lang="zh-CN" altLang="en-US" sz="2000" dirty="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pPr indent="0" algn="l">
              <a:lnSpc>
                <a:spcPct val="125000"/>
              </a:lnSpc>
              <a:buClrTx/>
              <a:buSzTx/>
              <a:buFont typeface="Times New Roman" panose="02020603050405020304"/>
              <a:buNone/>
            </a:pPr>
            <a:r>
              <a:rPr lang="zh-CN" altLang="en-US" sz="20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②取下卡片停止出水</a:t>
            </a:r>
            <a:endParaRPr lang="zh-CN" altLang="en-US" sz="2000" dirty="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pPr algn="l">
              <a:lnSpc>
                <a:spcPct val="125000"/>
              </a:lnSpc>
              <a:buClrTx/>
              <a:buSzTx/>
              <a:buNone/>
            </a:pPr>
            <a:r>
              <a:rPr lang="zh-CN" altLang="en-US" sz="20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 </a:t>
            </a:r>
            <a:endParaRPr lang="zh-CN" altLang="en-US" sz="2000" dirty="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pPr algn="l" defTabSz="914400">
              <a:lnSpc>
                <a:spcPct val="125000"/>
              </a:lnSpc>
              <a:buClrTx/>
              <a:buSzTx/>
              <a:buNone/>
            </a:pPr>
            <a:r>
              <a:rPr lang="zh-CN" altLang="en-US" sz="20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注意事项：①注意节约用水；②注意调节水温；③使用完毕后取走卡片</a:t>
            </a:r>
            <a:endParaRPr lang="zh-CN" altLang="en-US" sz="2000" dirty="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pPr algn="l">
              <a:lnSpc>
                <a:spcPct val="125000"/>
              </a:lnSpc>
              <a:buClrTx/>
              <a:buSzTx/>
              <a:buNone/>
            </a:pPr>
            <a:endParaRPr lang="zh-CN" altLang="en-US" sz="2000" dirty="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</p:txBody>
      </p:sp>
      <p:pic>
        <p:nvPicPr>
          <p:cNvPr id="2" name="图片 1" descr="微信图片_2025070123133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0" y="1012825"/>
            <a:ext cx="2895600" cy="5029835"/>
          </a:xfrm>
          <a:prstGeom prst="rect">
            <a:avLst/>
          </a:prstGeom>
        </p:spPr>
      </p:pic>
      <p:pic>
        <p:nvPicPr>
          <p:cNvPr id="3" name="图片 2" descr="微信图片_202507012313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8255" y="1012825"/>
            <a:ext cx="2879725" cy="502983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64834" l="0" r="524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96" t="7905" r="68334" b="39870"/>
          <a:stretch>
            <a:fillRect/>
          </a:stretch>
        </p:blipFill>
        <p:spPr>
          <a:xfrm>
            <a:off x="0" y="0"/>
            <a:ext cx="1291586" cy="14986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5230" b="100000" l="56481" r="100000">
                        <a14:foregroundMark x1="99638" y1="46483" x2="99928" y2="91512"/>
                        <a14:foregroundMark x1="97852" y1="46160" x2="82694" y2="71584"/>
                        <a14:foregroundMark x1="80908" y1="70493" x2="57229" y2="98868"/>
                        <a14:foregroundMark x1="96259" y1="47251" x2="81101" y2="68270"/>
                        <a14:foregroundMark x1="65749" y1="82862" x2="59015" y2="99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472" t="50250" r="5326" b="7406"/>
          <a:stretch>
            <a:fillRect/>
          </a:stretch>
        </p:blipFill>
        <p:spPr>
          <a:xfrm>
            <a:off x="10706100" y="5790996"/>
            <a:ext cx="1485900" cy="1067003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0" b="64834" l="0" r="524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96" t="7905" r="68334" b="39870"/>
          <a:stretch>
            <a:fillRect/>
          </a:stretch>
        </p:blipFill>
        <p:spPr>
          <a:xfrm>
            <a:off x="0" y="0"/>
            <a:ext cx="1291586" cy="14986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230" b="100000" l="56481" r="100000">
                        <a14:foregroundMark x1="99638" y1="46483" x2="99928" y2="91512"/>
                        <a14:foregroundMark x1="97852" y1="46160" x2="82694" y2="71584"/>
                        <a14:foregroundMark x1="80908" y1="70493" x2="57229" y2="98868"/>
                        <a14:foregroundMark x1="96259" y1="47251" x2="81101" y2="68270"/>
                        <a14:foregroundMark x1="65749" y1="82862" x2="59015" y2="99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472" t="50250" r="5326" b="7406"/>
          <a:stretch>
            <a:fillRect/>
          </a:stretch>
        </p:blipFill>
        <p:spPr>
          <a:xfrm>
            <a:off x="10706100" y="5790996"/>
            <a:ext cx="1485900" cy="1067003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979170" y="452120"/>
            <a:ext cx="4161790" cy="6616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800">
                <a:latin typeface="新宋体" panose="02010609030101010101" pitchFamily="49" charset="-122"/>
                <a:ea typeface="新宋体" panose="02010609030101010101" pitchFamily="49" charset="-122"/>
              </a:rPr>
              <a:t>宿舍水电缴费</a:t>
            </a:r>
            <a:endParaRPr lang="zh-CN" altLang="en-US" sz="2800"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94080" y="1148080"/>
            <a:ext cx="4676775" cy="50425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 algn="l">
              <a:lnSpc>
                <a:spcPct val="125000"/>
              </a:lnSpc>
              <a:buClrTx/>
              <a:buSzTx/>
              <a:buFontTx/>
            </a:pPr>
            <a:r>
              <a:rPr lang="en-US" altLang="zh-CN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1.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二维码缴费</a:t>
            </a: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  <a:sym typeface="+mn-ea"/>
            </a:endParaRPr>
          </a:p>
          <a:p>
            <a:pPr lvl="0" algn="l">
              <a:lnSpc>
                <a:spcPct val="125000"/>
              </a:lnSpc>
              <a:buClrTx/>
              <a:buSzTx/>
              <a:buFontTx/>
            </a:pPr>
            <a:r>
              <a:rPr lang="zh-CN" altLang="en-US" sz="20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①</a:t>
            </a:r>
            <a:r>
              <a:rPr lang="zh-CN" altLang="en-US" sz="20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打开学校微信公众号，选择</a:t>
            </a:r>
            <a:r>
              <a:rPr lang="en-US" altLang="zh-CN" sz="20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“</a:t>
            </a:r>
            <a:r>
              <a:rPr lang="zh-CN" altLang="en-US" sz="20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校园门户</a:t>
            </a:r>
            <a:r>
              <a:rPr lang="en-US" altLang="zh-CN" sz="20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”</a:t>
            </a:r>
            <a:r>
              <a:rPr lang="zh-CN" altLang="en-US" sz="20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，在微信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中选择“扫一扫”扫描寝室二维码，二维码下方包含寝室所属校区、楼栋号和房间号信息</a:t>
            </a:r>
            <a:r>
              <a:rPr lang="en-US" altLang="zh-CN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,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再选择</a:t>
            </a:r>
            <a:r>
              <a:rPr lang="en-US" altLang="zh-CN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“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水费</a:t>
            </a:r>
            <a:r>
              <a:rPr lang="en-US" altLang="zh-CN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”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或</a:t>
            </a:r>
            <a:r>
              <a:rPr lang="en-US" altLang="zh-CN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“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电费</a:t>
            </a:r>
            <a:r>
              <a:rPr lang="en-US" altLang="zh-CN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”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，如该寝室没有热水，那么直接会跳转至电费缴费界面，输入充值金额，选择</a:t>
            </a:r>
            <a:r>
              <a:rPr lang="en-US" altLang="zh-CN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“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充值</a:t>
            </a:r>
            <a:r>
              <a:rPr lang="en-US" altLang="zh-CN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”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完成缴费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。</a:t>
            </a: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  <a:sym typeface="+mn-ea"/>
            </a:endParaRPr>
          </a:p>
          <a:p>
            <a:pPr lvl="0" algn="l">
              <a:lnSpc>
                <a:spcPct val="125000"/>
              </a:lnSpc>
              <a:buClrTx/>
              <a:buSzTx/>
              <a:buFontTx/>
            </a:pPr>
            <a:r>
              <a:rPr lang="zh-CN" altLang="en-US" sz="20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②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选择需要充值的项目。</a:t>
            </a: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  <a:sym typeface="+mn-ea"/>
            </a:endParaRPr>
          </a:p>
          <a:p>
            <a:pPr lvl="0" algn="l">
              <a:lnSpc>
                <a:spcPct val="125000"/>
              </a:lnSpc>
              <a:buClrTx/>
              <a:buSzTx/>
              <a:buFontTx/>
            </a:pPr>
            <a:r>
              <a:rPr lang="zh-CN" altLang="en-US" sz="20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③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输入需要充值的金额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（最大为</a:t>
            </a:r>
            <a:r>
              <a:rPr lang="en-US" altLang="zh-CN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50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）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。</a:t>
            </a: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  <a:sym typeface="+mn-ea"/>
            </a:endParaRPr>
          </a:p>
          <a:p>
            <a:pPr lvl="0" algn="l">
              <a:lnSpc>
                <a:spcPct val="125000"/>
              </a:lnSpc>
              <a:buClrTx/>
              <a:buSzTx/>
              <a:buFontTx/>
            </a:pP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④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选择“充值”。</a:t>
            </a: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11590" y="803910"/>
            <a:ext cx="2476500" cy="294322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40500" y="3723005"/>
            <a:ext cx="2104390" cy="272796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49385" y="3723005"/>
            <a:ext cx="2022475" cy="251904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2205" y="1113790"/>
            <a:ext cx="2760345" cy="23228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0" b="64834" l="0" r="524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96" t="7905" r="68334" b="39870"/>
          <a:stretch>
            <a:fillRect/>
          </a:stretch>
        </p:blipFill>
        <p:spPr>
          <a:xfrm>
            <a:off x="0" y="0"/>
            <a:ext cx="1291586" cy="14986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230" b="100000" l="56481" r="100000">
                        <a14:foregroundMark x1="99638" y1="46483" x2="99928" y2="91512"/>
                        <a14:foregroundMark x1="97852" y1="46160" x2="82694" y2="71584"/>
                        <a14:foregroundMark x1="80908" y1="70493" x2="57229" y2="98868"/>
                        <a14:foregroundMark x1="96259" y1="47251" x2="81101" y2="68270"/>
                        <a14:foregroundMark x1="65749" y1="82862" x2="59015" y2="99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472" t="50250" r="5326" b="7406"/>
          <a:stretch>
            <a:fillRect/>
          </a:stretch>
        </p:blipFill>
        <p:spPr>
          <a:xfrm>
            <a:off x="10706100" y="5790996"/>
            <a:ext cx="1485900" cy="1067003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979170" y="452120"/>
            <a:ext cx="4161790" cy="6616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 algn="l">
              <a:lnSpc>
                <a:spcPct val="125000"/>
              </a:lnSpc>
              <a:buClrTx/>
              <a:buSzTx/>
              <a:buFontTx/>
            </a:pPr>
            <a:r>
              <a:rPr lang="en-US" altLang="zh-CN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2.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宿舍电费一卡通缴费</a:t>
            </a: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94080" y="1148080"/>
            <a:ext cx="5309235" cy="50425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lnSpc>
                <a:spcPct val="125000"/>
              </a:lnSpc>
              <a:buClrTx/>
              <a:buSzTx/>
              <a:buNone/>
            </a:pPr>
            <a:r>
              <a:rPr lang="zh-CN" altLang="en-US" sz="20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宿舍电费采用“先充值，后使用”的模式。</a:t>
            </a:r>
            <a:endParaRPr lang="zh-CN" altLang="en-US" sz="2000" dirty="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  <a:sym typeface="+mn-ea"/>
            </a:endParaRPr>
          </a:p>
          <a:p>
            <a:pPr algn="l">
              <a:lnSpc>
                <a:spcPct val="125000"/>
              </a:lnSpc>
              <a:buClrTx/>
              <a:buSzTx/>
              <a:buNone/>
            </a:pPr>
            <a:r>
              <a:rPr lang="zh-CN" altLang="en-US" sz="20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首先点击“水电缴费”，</a:t>
            </a:r>
            <a:r>
              <a:rPr lang="zh-CN" altLang="en-US" sz="2000" b="1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根据自己所在校区选择“缴费类型”</a:t>
            </a:r>
            <a:r>
              <a:rPr lang="zh-CN" altLang="en-US" sz="20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，输入“缴费房间”，点击“下一步”，输入“充值金额”，点击“充值”，点击“立即支付”，最后点击“返回”。</a:t>
            </a:r>
            <a:endParaRPr lang="zh-CN" altLang="en-US" sz="2000" dirty="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  <a:sym typeface="+mn-ea"/>
            </a:endParaRPr>
          </a:p>
          <a:p>
            <a:pPr algn="l">
              <a:lnSpc>
                <a:spcPct val="125000"/>
              </a:lnSpc>
              <a:buClrTx/>
              <a:buSzTx/>
              <a:buNone/>
            </a:pPr>
            <a:endParaRPr lang="zh-CN" altLang="en-US" sz="2000" dirty="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  <a:sym typeface="+mn-ea"/>
            </a:endParaRPr>
          </a:p>
          <a:p>
            <a:pPr algn="l">
              <a:lnSpc>
                <a:spcPct val="125000"/>
              </a:lnSpc>
              <a:buClrTx/>
              <a:buSzTx/>
              <a:buNone/>
            </a:pPr>
            <a:r>
              <a:rPr lang="zh-CN" altLang="en-US" sz="20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宿舍电费的收费标准是怎样的？</a:t>
            </a:r>
            <a:endParaRPr lang="zh-CN" altLang="en-US" dirty="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pPr algn="l">
              <a:lnSpc>
                <a:spcPct val="125000"/>
              </a:lnSpc>
              <a:buClrTx/>
              <a:buSzTx/>
              <a:buNone/>
            </a:pPr>
            <a:r>
              <a:rPr lang="zh-CN" altLang="en-US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A：目前宿舍电费的收费标准是 0.636 元/度，每人每月有 5 度免费用电量，免费用电量在每月 1 日由系统自动充入相应房间电表，请注意节约用电。</a:t>
            </a:r>
            <a:endParaRPr lang="zh-CN" altLang="en-US" dirty="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  <a:sym typeface="+mn-ea"/>
            </a:endParaRPr>
          </a:p>
          <a:p>
            <a:pPr algn="l">
              <a:lnSpc>
                <a:spcPct val="125000"/>
              </a:lnSpc>
              <a:buClrTx/>
              <a:buSzTx/>
              <a:buNone/>
            </a:pPr>
            <a:endParaRPr lang="zh-CN" altLang="en-US" dirty="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  <a:sym typeface="+mn-ea"/>
            </a:endParaRPr>
          </a:p>
          <a:p>
            <a:pPr algn="l">
              <a:lnSpc>
                <a:spcPct val="125000"/>
              </a:lnSpc>
              <a:buClrTx/>
              <a:buSzTx/>
              <a:buNone/>
            </a:pPr>
            <a:r>
              <a:rPr lang="en-US" altLang="zh-CN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*</a:t>
            </a:r>
            <a:r>
              <a:rPr lang="zh-CN" altLang="en-US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本视频操作以奉贤校区电控转账为例。</a:t>
            </a:r>
            <a:endParaRPr lang="zh-CN" altLang="en-US" dirty="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pPr algn="l">
              <a:lnSpc>
                <a:spcPct val="125000"/>
              </a:lnSpc>
              <a:buClrTx/>
              <a:buSzTx/>
              <a:buNone/>
            </a:pPr>
            <a:endParaRPr lang="zh-CN" altLang="en-US" dirty="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</p:txBody>
      </p:sp>
      <p:pic>
        <p:nvPicPr>
          <p:cNvPr id="4" name="WeChat_20250705122045">
            <a:hlinkClick r:id="" action="ppaction://media"/>
          </p:cNvPr>
          <p:cNvPicPr/>
          <p:nvPr>
            <a:vide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971030" y="817245"/>
            <a:ext cx="2564130" cy="50755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24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remove" display="1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0" b="64834" l="0" r="524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96" t="7905" r="68334" b="39870"/>
          <a:stretch>
            <a:fillRect/>
          </a:stretch>
        </p:blipFill>
        <p:spPr>
          <a:xfrm>
            <a:off x="0" y="0"/>
            <a:ext cx="1291586" cy="14986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230" b="100000" l="56481" r="100000">
                        <a14:foregroundMark x1="99638" y1="46483" x2="99928" y2="91512"/>
                        <a14:foregroundMark x1="97852" y1="46160" x2="82694" y2="71584"/>
                        <a14:foregroundMark x1="80908" y1="70493" x2="57229" y2="98868"/>
                        <a14:foregroundMark x1="96259" y1="47251" x2="81101" y2="68270"/>
                        <a14:foregroundMark x1="65749" y1="82862" x2="59015" y2="99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472" t="50250" r="5326" b="7406"/>
          <a:stretch>
            <a:fillRect/>
          </a:stretch>
        </p:blipFill>
        <p:spPr>
          <a:xfrm>
            <a:off x="10706100" y="5790996"/>
            <a:ext cx="1485900" cy="1067003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979170" y="452120"/>
            <a:ext cx="5223510" cy="6616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</a:rPr>
              <a:t>注意事项</a:t>
            </a: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pic>
        <p:nvPicPr>
          <p:cNvPr id="3" name="图片 2" descr="Screenshot_20250908_14080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0895" y="2303780"/>
            <a:ext cx="3496310" cy="3487420"/>
          </a:xfrm>
          <a:prstGeom prst="rect">
            <a:avLst/>
          </a:prstGeom>
        </p:spPr>
      </p:pic>
      <p:pic>
        <p:nvPicPr>
          <p:cNvPr id="5" name="图片 4" descr="Screenshot_20250908_1407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13830" y="2303780"/>
            <a:ext cx="3422015" cy="348742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069340" y="1118870"/>
            <a:ext cx="10244455" cy="8229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 algn="l">
              <a:lnSpc>
                <a:spcPct val="125000"/>
              </a:lnSpc>
              <a:buClrTx/>
              <a:buSzTx/>
              <a:buFontTx/>
            </a:pP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普陀校区和金山校区的缴费房间输入时需加上校区编码。请务必填写正确的缴费房间！</a:t>
            </a: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  <a:sym typeface="+mn-ea"/>
            </a:endParaRPr>
          </a:p>
          <a:p>
            <a:pPr lvl="0" algn="l">
              <a:lnSpc>
                <a:spcPct val="125000"/>
              </a:lnSpc>
              <a:buClrTx/>
              <a:buSzTx/>
              <a:buFontTx/>
            </a:pP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充电到账可能会有延迟，请及时进行电费缴费，如超过</a:t>
            </a:r>
            <a:r>
              <a:rPr lang="en-US" altLang="zh-CN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1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小时仍未到账，可能是电表故障请向宿管反应。</a:t>
            </a: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  <a:sym typeface="+mn-ea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0" b="64834" l="0" r="524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96" t="7905" r="68334" b="39870"/>
          <a:stretch>
            <a:fillRect/>
          </a:stretch>
        </p:blipFill>
        <p:spPr>
          <a:xfrm>
            <a:off x="0" y="0"/>
            <a:ext cx="1291586" cy="14986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230" b="100000" l="56481" r="100000">
                        <a14:foregroundMark x1="99638" y1="46483" x2="99928" y2="91512"/>
                        <a14:foregroundMark x1="97852" y1="46160" x2="82694" y2="71584"/>
                        <a14:foregroundMark x1="80908" y1="70493" x2="57229" y2="98868"/>
                        <a14:foregroundMark x1="96259" y1="47251" x2="81101" y2="68270"/>
                        <a14:foregroundMark x1="65749" y1="82862" x2="59015" y2="99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472" t="50250" r="5326" b="7406"/>
          <a:stretch>
            <a:fillRect/>
          </a:stretch>
        </p:blipFill>
        <p:spPr>
          <a:xfrm>
            <a:off x="10706100" y="5790996"/>
            <a:ext cx="1485900" cy="1067003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086485" y="2005965"/>
            <a:ext cx="5876290" cy="39458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lnSpc>
                <a:spcPct val="125000"/>
              </a:lnSpc>
              <a:buClrTx/>
              <a:buSzTx/>
              <a:buNone/>
            </a:pP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①在自助机上点击“水电缴费”</a:t>
            </a: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  <a:sym typeface="+mn-ea"/>
            </a:endParaRPr>
          </a:p>
          <a:p>
            <a:pPr algn="l">
              <a:lnSpc>
                <a:spcPct val="125000"/>
              </a:lnSpc>
              <a:buClrTx/>
              <a:buSzTx/>
              <a:buNone/>
            </a:pP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②将</a:t>
            </a:r>
            <a:r>
              <a:rPr lang="zh-CN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校园卡放置到读卡器上，输入卡密码</a:t>
            </a: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pPr algn="l">
              <a:lnSpc>
                <a:spcPct val="125000"/>
              </a:lnSpc>
              <a:buClrTx/>
              <a:buSzTx/>
              <a:buNone/>
            </a:pP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③输入房间编号和转账金额，点击</a:t>
            </a:r>
            <a:r>
              <a:rPr lang="en-US" altLang="zh-CN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“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确认</a:t>
            </a:r>
            <a:r>
              <a:rPr lang="en-US" altLang="zh-CN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”</a:t>
            </a: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  <a:sym typeface="+mn-ea"/>
            </a:endParaRPr>
          </a:p>
          <a:p>
            <a:pPr algn="l">
              <a:lnSpc>
                <a:spcPct val="125000"/>
              </a:lnSpc>
              <a:buClrTx/>
              <a:buSzTx/>
              <a:buNone/>
            </a:pP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④完成电费充值。</a:t>
            </a: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endParaRPr lang="zh-CN" altLang="en-US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endParaRPr lang="zh-CN" altLang="en-US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r>
              <a:rPr lang="en-US" altLang="zh-CN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*</a:t>
            </a:r>
            <a:r>
              <a:rPr lang="zh-CN" altLang="en-US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仅限闵行</a:t>
            </a:r>
            <a:r>
              <a:rPr lang="zh-CN" altLang="en-US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校区电控转账。</a:t>
            </a:r>
            <a:endParaRPr lang="zh-CN" altLang="en-US" dirty="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endParaRPr lang="zh-CN" altLang="en-US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2240" y="941070"/>
            <a:ext cx="3839845" cy="23907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2240" y="3722370"/>
            <a:ext cx="3839845" cy="239014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979170" y="577850"/>
            <a:ext cx="4161790" cy="6616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 algn="l">
              <a:lnSpc>
                <a:spcPct val="125000"/>
              </a:lnSpc>
              <a:buClrTx/>
              <a:buSzTx/>
              <a:buFontTx/>
            </a:pPr>
            <a:r>
              <a:rPr lang="en-US" altLang="zh-CN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3.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闵行宿舍电费自助机缴费</a:t>
            </a: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0" b="64834" l="0" r="524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96" t="7905" r="68334" b="39870"/>
          <a:stretch>
            <a:fillRect/>
          </a:stretch>
        </p:blipFill>
        <p:spPr>
          <a:xfrm>
            <a:off x="0" y="0"/>
            <a:ext cx="1291586" cy="14986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230" b="100000" l="56481" r="100000">
                        <a14:foregroundMark x1="99638" y1="46483" x2="99928" y2="91512"/>
                        <a14:foregroundMark x1="97852" y1="46160" x2="82694" y2="71584"/>
                        <a14:foregroundMark x1="80908" y1="70493" x2="57229" y2="98868"/>
                        <a14:foregroundMark x1="96259" y1="47251" x2="81101" y2="68270"/>
                        <a14:foregroundMark x1="65749" y1="82862" x2="59015" y2="99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472" t="50250" r="5326" b="7406"/>
          <a:stretch>
            <a:fillRect/>
          </a:stretch>
        </p:blipFill>
        <p:spPr>
          <a:xfrm>
            <a:off x="10706100" y="5790996"/>
            <a:ext cx="1485900" cy="1067003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839470" y="363855"/>
            <a:ext cx="43688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4.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宿舍热水一卡通缴费</a:t>
            </a: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</a:endParaRPr>
          </a:p>
          <a:p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24205" y="974725"/>
            <a:ext cx="5649595" cy="53771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lnSpc>
                <a:spcPct val="125000"/>
              </a:lnSpc>
              <a:buClrTx/>
              <a:buSzTx/>
              <a:buNone/>
            </a:pPr>
            <a:r>
              <a:rPr lang="zh-CN" altLang="en-US" sz="2000" b="1">
                <a:solidFill>
                  <a:schemeClr val="tx1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注意</a:t>
            </a:r>
            <a:r>
              <a:rPr lang="zh-CN" altLang="en-US" sz="2000">
                <a:solidFill>
                  <a:schemeClr val="tx1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：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宿舍热水采用“先充值，后使用”的模式，①点击“水电缴费”,②点击“请选择”，③学生应按所在校区选择对应“缴费类型”，金山校区和普陀校区学生应按所在校区选择对应“缴费类型”，奉贤校区5、6、7、9号楼宿舍热水缴费应选择“奉贤旧宿舍区水控转账”；奉贤校区19号楼宿舍热水缴费应选择“奉贤新宿舍区水控转账”，</a:t>
            </a:r>
            <a:r>
              <a:rPr lang="zh-CN" altLang="en-US" sz="2000" b="1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闵行校区和奉贤校区其他楼栋暂未安装宿舍热水，请勿充值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。④输入房间号之后按提示进行操作。</a:t>
            </a: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  <a:sym typeface="+mn-ea"/>
            </a:endParaRPr>
          </a:p>
          <a:p>
            <a:pPr algn="l">
              <a:lnSpc>
                <a:spcPct val="125000"/>
              </a:lnSpc>
              <a:buClrTx/>
              <a:buSzTx/>
              <a:buNone/>
            </a:pP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  <a:sym typeface="+mn-ea"/>
            </a:endParaRPr>
          </a:p>
          <a:p>
            <a:pPr algn="l">
              <a:lnSpc>
                <a:spcPct val="125000"/>
              </a:lnSpc>
              <a:buClrTx/>
              <a:buSzTx/>
              <a:buNone/>
            </a:pP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宿舍热水收费标准为13.19元/吨。</a:t>
            </a: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  <a:sym typeface="+mn-ea"/>
            </a:endParaRPr>
          </a:p>
          <a:p>
            <a:pPr algn="l">
              <a:lnSpc>
                <a:spcPct val="125000"/>
              </a:lnSpc>
              <a:buClrTx/>
              <a:buSzTx/>
              <a:buNone/>
            </a:pPr>
            <a:endParaRPr lang="zh-CN" altLang="en-US" sz="2000">
              <a:solidFill>
                <a:schemeClr val="tx1"/>
              </a:solidFill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pPr algn="l">
              <a:lnSpc>
                <a:spcPct val="125000"/>
              </a:lnSpc>
              <a:buClrTx/>
              <a:buSzTx/>
              <a:buNone/>
            </a:pPr>
            <a:r>
              <a:rPr lang="en-US" altLang="zh-CN" sz="20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*</a:t>
            </a:r>
            <a:r>
              <a:rPr lang="zh-CN" altLang="en-US" sz="20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本图片操作以奉贤校区</a:t>
            </a:r>
            <a:r>
              <a:rPr lang="en-US" altLang="zh-CN" sz="20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19</a:t>
            </a:r>
            <a:r>
              <a:rPr lang="zh-CN" altLang="en-US" sz="20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号楼水控转账为例</a:t>
            </a:r>
            <a:r>
              <a:rPr lang="zh-CN" altLang="en-US" sz="2000">
                <a:solidFill>
                  <a:schemeClr val="tx1"/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。</a:t>
            </a:r>
            <a:endParaRPr lang="zh-CN" altLang="en-US" sz="2000">
              <a:solidFill>
                <a:schemeClr val="tx1"/>
              </a:solidFill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</p:txBody>
      </p:sp>
      <p:pic>
        <p:nvPicPr>
          <p:cNvPr id="4" name="图片 3" descr="微信图片_2025082721334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6210" y="578485"/>
            <a:ext cx="2698750" cy="5112385"/>
          </a:xfrm>
          <a:prstGeom prst="rect">
            <a:avLst/>
          </a:prstGeom>
        </p:spPr>
      </p:pic>
      <p:pic>
        <p:nvPicPr>
          <p:cNvPr id="5" name="图片 4" descr="微信图片_2025082721334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21165" y="579120"/>
            <a:ext cx="2656205" cy="511175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0" b="64834" l="0" r="524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96" t="7905" r="68334" b="39870"/>
          <a:stretch>
            <a:fillRect/>
          </a:stretch>
        </p:blipFill>
        <p:spPr>
          <a:xfrm>
            <a:off x="0" y="0"/>
            <a:ext cx="1291586" cy="14986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230" b="100000" l="56481" r="100000">
                        <a14:foregroundMark x1="99638" y1="46483" x2="99928" y2="91512"/>
                        <a14:foregroundMark x1="97852" y1="46160" x2="82694" y2="71584"/>
                        <a14:foregroundMark x1="80908" y1="70493" x2="57229" y2="98868"/>
                        <a14:foregroundMark x1="96259" y1="47251" x2="81101" y2="68270"/>
                        <a14:foregroundMark x1="65749" y1="82862" x2="59015" y2="99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472" t="50250" r="5326" b="7406"/>
          <a:stretch>
            <a:fillRect/>
          </a:stretch>
        </p:blipFill>
        <p:spPr>
          <a:xfrm>
            <a:off x="10706100" y="5790996"/>
            <a:ext cx="1485900" cy="1067003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979170" y="452120"/>
            <a:ext cx="5223510" cy="6616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800">
                <a:latin typeface="新宋体" panose="02010609030101010101" pitchFamily="49" charset="-122"/>
                <a:ea typeface="新宋体" panose="02010609030101010101" pitchFamily="49" charset="-122"/>
              </a:rPr>
              <a:t>自助餐盘的使用</a:t>
            </a:r>
            <a:endParaRPr lang="zh-CN" altLang="en-US" sz="2800"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44905" y="1912620"/>
            <a:ext cx="4611370" cy="34518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 algn="l">
              <a:lnSpc>
                <a:spcPct val="125000"/>
              </a:lnSpc>
              <a:buClrTx/>
              <a:buSzTx/>
              <a:buFontTx/>
            </a:pP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①</a:t>
            </a:r>
            <a:r>
              <a:rPr lang="zh-CN" altLang="en-US" sz="20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奉贤第二食堂三楼自助餐就餐时，请先将餐盘与一卡通进行绑定，支持校园卡和支付码。</a:t>
            </a:r>
            <a:endParaRPr lang="zh-CN" altLang="en-US" sz="2000" dirty="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  <a:sym typeface="+mn-ea"/>
            </a:endParaRPr>
          </a:p>
          <a:p>
            <a:pPr lvl="0" algn="l">
              <a:lnSpc>
                <a:spcPct val="125000"/>
              </a:lnSpc>
              <a:buClrTx/>
              <a:buSzTx/>
              <a:buFontTx/>
            </a:pPr>
            <a:r>
              <a:rPr lang="zh-CN" altLang="en-US" sz="20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同一账户限绑定3个餐盘。</a:t>
            </a:r>
            <a:endParaRPr lang="zh-CN" altLang="en-US" sz="2000" dirty="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  <a:sym typeface="+mn-ea"/>
            </a:endParaRPr>
          </a:p>
          <a:p>
            <a:pPr lvl="0" algn="l">
              <a:lnSpc>
                <a:spcPct val="125000"/>
              </a:lnSpc>
              <a:buClrTx/>
              <a:buSzTx/>
              <a:buFontTx/>
            </a:pPr>
            <a:r>
              <a:rPr lang="zh-CN" altLang="en-US" sz="2000" dirty="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如遇账户余额不足，请及时充值。</a:t>
            </a:r>
            <a:endParaRPr lang="zh-CN" altLang="en-US" sz="2000" dirty="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  <a:sym typeface="+mn-ea"/>
            </a:endParaRPr>
          </a:p>
        </p:txBody>
      </p:sp>
      <p:pic>
        <p:nvPicPr>
          <p:cNvPr id="4" name="图片 3" descr="mmexport17573144845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1610" y="1422400"/>
            <a:ext cx="4022090" cy="4849495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0" b="64834" l="0" r="524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96" t="7905" r="68334" b="39870"/>
          <a:stretch>
            <a:fillRect/>
          </a:stretch>
        </p:blipFill>
        <p:spPr>
          <a:xfrm>
            <a:off x="0" y="0"/>
            <a:ext cx="1291586" cy="14986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230" b="100000" l="56481" r="100000">
                        <a14:foregroundMark x1="99638" y1="46483" x2="99928" y2="91512"/>
                        <a14:foregroundMark x1="97852" y1="46160" x2="82694" y2="71584"/>
                        <a14:foregroundMark x1="80908" y1="70493" x2="57229" y2="98868"/>
                        <a14:foregroundMark x1="96259" y1="47251" x2="81101" y2="68270"/>
                        <a14:foregroundMark x1="65749" y1="82862" x2="59015" y2="99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472" t="50250" r="5326" b="7406"/>
          <a:stretch>
            <a:fillRect/>
          </a:stretch>
        </p:blipFill>
        <p:spPr>
          <a:xfrm>
            <a:off x="10706100" y="5790996"/>
            <a:ext cx="1485900" cy="1067003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979170" y="452120"/>
            <a:ext cx="5223510" cy="6616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800">
                <a:latin typeface="新宋体" panose="02010609030101010101" pitchFamily="49" charset="-122"/>
                <a:ea typeface="新宋体" panose="02010609030101010101" pitchFamily="49" charset="-122"/>
              </a:rPr>
              <a:t>自助餐盘的使用</a:t>
            </a:r>
            <a:endParaRPr lang="zh-CN" altLang="en-US" sz="2800"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44905" y="1429385"/>
            <a:ext cx="4611370" cy="40379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 algn="l">
              <a:lnSpc>
                <a:spcPct val="125000"/>
              </a:lnSpc>
              <a:buClrTx/>
              <a:buSzTx/>
              <a:buFontTx/>
            </a:pP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②绑定后，可自助选菜，每个菜品右侧显示屏会显示菜品信息和价格，取菜前先将餐盘放置在称重</a:t>
            </a:r>
            <a:r>
              <a:rPr lang="en-US" altLang="zh-CN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“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感应区</a:t>
            </a:r>
            <a:r>
              <a:rPr lang="en-US" altLang="zh-CN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”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，再按需取菜，此时显示屏会显示餐盘绑定的一卡通用户信息和取菜的实际价格，如遇报警灯闪烁报警时，请联系工作人员。</a:t>
            </a: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  <a:sym typeface="+mn-ea"/>
            </a:endParaRPr>
          </a:p>
          <a:p>
            <a:pPr lvl="0" algn="l">
              <a:lnSpc>
                <a:spcPct val="125000"/>
              </a:lnSpc>
              <a:buClrTx/>
              <a:buSzTx/>
              <a:buFontTx/>
            </a:pP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③结束取餐，</a:t>
            </a:r>
            <a:r>
              <a:rPr lang="en-US" altLang="zh-CN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15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分钟后，系统自动解绑。</a:t>
            </a: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  <a:sym typeface="+mn-ea"/>
            </a:endParaRPr>
          </a:p>
          <a:p>
            <a:pPr lvl="0" algn="l">
              <a:lnSpc>
                <a:spcPct val="125000"/>
              </a:lnSpc>
              <a:buClrTx/>
              <a:buSzTx/>
              <a:buFontTx/>
            </a:pP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  <a:sym typeface="+mn-ea"/>
            </a:endParaRPr>
          </a:p>
          <a:p>
            <a:pPr lvl="0" algn="l">
              <a:lnSpc>
                <a:spcPct val="125000"/>
              </a:lnSpc>
              <a:buClrTx/>
              <a:buSzTx/>
              <a:buFontTx/>
            </a:pPr>
            <a:r>
              <a:rPr lang="en-US" altLang="zh-CN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*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消费明细可在</a:t>
            </a:r>
            <a:r>
              <a:rPr lang="en-US" altLang="zh-CN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“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智慧称重</a:t>
            </a:r>
            <a:r>
              <a:rPr lang="en-US" altLang="zh-CN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”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中查询。</a:t>
            </a: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  <a:sym typeface="+mn-ea"/>
            </a:endParaRPr>
          </a:p>
        </p:txBody>
      </p:sp>
      <p:pic>
        <p:nvPicPr>
          <p:cNvPr id="5" name="图片 4" descr="mmexport17573156852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3965" y="375920"/>
            <a:ext cx="3432175" cy="610616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0" b="64834" l="0" r="524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96" t="7905" r="68334" b="39870"/>
          <a:stretch>
            <a:fillRect/>
          </a:stretch>
        </p:blipFill>
        <p:spPr>
          <a:xfrm>
            <a:off x="0" y="0"/>
            <a:ext cx="1291586" cy="14986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230" b="100000" l="56481" r="100000">
                        <a14:foregroundMark x1="99638" y1="46483" x2="99928" y2="91512"/>
                        <a14:foregroundMark x1="97852" y1="46160" x2="82694" y2="71584"/>
                        <a14:foregroundMark x1="80908" y1="70493" x2="57229" y2="98868"/>
                        <a14:foregroundMark x1="96259" y1="47251" x2="81101" y2="68270"/>
                        <a14:foregroundMark x1="65749" y1="82862" x2="59015" y2="99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472" t="50250" r="5326" b="7406"/>
          <a:stretch>
            <a:fillRect/>
          </a:stretch>
        </p:blipFill>
        <p:spPr>
          <a:xfrm>
            <a:off x="10706100" y="5790996"/>
            <a:ext cx="1485900" cy="1067003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974725" y="591185"/>
            <a:ext cx="9856470" cy="548386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indent="0" fontAlgn="auto">
              <a:lnSpc>
                <a:spcPct val="125000"/>
              </a:lnSpc>
            </a:pP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信息中心服务窗口在什么地方？</a:t>
            </a: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pPr indent="0" fontAlgn="auto">
              <a:lnSpc>
                <a:spcPct val="125000"/>
              </a:lnSpc>
            </a:pPr>
            <a:r>
              <a:rPr lang="en-US" altLang="zh-CN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A</a:t>
            </a:r>
            <a:r>
              <a:rPr lang="zh-CN" altLang="en-US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：奉贤校区：</a:t>
            </a:r>
            <a:r>
              <a:rPr lang="en-US" altLang="zh-CN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T208</a:t>
            </a:r>
            <a:r>
              <a:rPr lang="zh-CN" altLang="en-US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；闵行校区：</a:t>
            </a:r>
            <a:r>
              <a:rPr lang="en-US" altLang="zh-CN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A</a:t>
            </a:r>
            <a:r>
              <a:rPr lang="zh-CN" altLang="en-US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楼</a:t>
            </a:r>
            <a:r>
              <a:rPr lang="en-US" altLang="zh-CN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4+02</a:t>
            </a:r>
            <a:r>
              <a:rPr lang="zh-CN" altLang="en-US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；金山校区：慎思楼</a:t>
            </a:r>
            <a:r>
              <a:rPr lang="en-US" altLang="zh-CN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406</a:t>
            </a:r>
            <a:r>
              <a:rPr lang="zh-CN" altLang="en-US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。</a:t>
            </a:r>
            <a:endParaRPr lang="zh-CN" altLang="en-US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pPr indent="0" fontAlgn="auto">
              <a:lnSpc>
                <a:spcPct val="125000"/>
              </a:lnSpc>
            </a:pPr>
            <a:endParaRPr lang="en-US" altLang="zh-CN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pPr indent="0" fontAlgn="auto">
              <a:lnSpc>
                <a:spcPct val="125000"/>
              </a:lnSpc>
            </a:pP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补卡机在什么地方？</a:t>
            </a: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pPr indent="0" fontAlgn="auto">
              <a:lnSpc>
                <a:spcPct val="125000"/>
              </a:lnSpc>
            </a:pPr>
            <a:r>
              <a:rPr lang="en-US" altLang="zh-CN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A</a:t>
            </a:r>
            <a:r>
              <a:rPr lang="zh-CN" altLang="en-US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：奉贤校区：第一食堂一楼、第二食堂一楼、图书馆一楼；闵行校区</a:t>
            </a:r>
            <a:r>
              <a:rPr lang="en-US" altLang="zh-CN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A</a:t>
            </a:r>
            <a:r>
              <a:rPr lang="zh-CN" altLang="en-US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楼一楼；金山校区食堂一楼。</a:t>
            </a:r>
            <a:endParaRPr lang="zh-CN" altLang="en-US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pPr indent="0" fontAlgn="auto">
              <a:lnSpc>
                <a:spcPct val="125000"/>
              </a:lnSpc>
            </a:pPr>
            <a:endParaRPr lang="en-US" altLang="zh-CN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pPr indent="0" fontAlgn="auto">
              <a:lnSpc>
                <a:spcPct val="125000"/>
              </a:lnSpc>
            </a:pP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自助机在什么地方？</a:t>
            </a:r>
            <a:endParaRPr lang="zh-CN" altLang="en-US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pPr indent="0" fontAlgn="auto">
              <a:lnSpc>
                <a:spcPct val="125000"/>
              </a:lnSpc>
            </a:pPr>
            <a:r>
              <a:rPr lang="en-US" altLang="zh-CN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A</a:t>
            </a:r>
            <a:r>
              <a:rPr lang="zh-CN" altLang="en-US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：奉贤校区：宿舍</a:t>
            </a:r>
            <a:r>
              <a:rPr lang="en-US" altLang="zh-CN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1</a:t>
            </a:r>
            <a:r>
              <a:rPr lang="zh-CN" altLang="en-US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、</a:t>
            </a:r>
            <a:r>
              <a:rPr lang="en-US" altLang="zh-CN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2</a:t>
            </a:r>
            <a:r>
              <a:rPr lang="zh-CN" altLang="en-US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、</a:t>
            </a:r>
            <a:r>
              <a:rPr lang="en-US" altLang="zh-CN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4</a:t>
            </a:r>
            <a:r>
              <a:rPr lang="zh-CN" altLang="en-US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、</a:t>
            </a:r>
            <a:r>
              <a:rPr lang="en-US" altLang="zh-CN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6</a:t>
            </a:r>
            <a:r>
              <a:rPr lang="zh-CN" altLang="en-US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、</a:t>
            </a:r>
            <a:r>
              <a:rPr lang="en-US" altLang="zh-CN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8-12</a:t>
            </a:r>
            <a:r>
              <a:rPr lang="zh-CN" altLang="en-US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、</a:t>
            </a:r>
            <a:r>
              <a:rPr lang="en-US" altLang="zh-CN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14</a:t>
            </a:r>
            <a:r>
              <a:rPr lang="zh-CN" altLang="en-US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、</a:t>
            </a:r>
            <a:r>
              <a:rPr lang="en-US" altLang="zh-CN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16</a:t>
            </a:r>
            <a:r>
              <a:rPr lang="zh-CN" altLang="en-US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、</a:t>
            </a:r>
            <a:r>
              <a:rPr lang="en-US" altLang="zh-CN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17</a:t>
            </a:r>
            <a:r>
              <a:rPr lang="zh-CN" altLang="en-US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、</a:t>
            </a:r>
            <a:r>
              <a:rPr lang="en-US" altLang="zh-CN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18</a:t>
            </a:r>
            <a:r>
              <a:rPr lang="zh-CN" altLang="en-US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号楼和生活园区浴室一楼；闵行校区：</a:t>
            </a:r>
            <a:r>
              <a:rPr lang="en-US" altLang="zh-CN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A</a:t>
            </a:r>
            <a:r>
              <a:rPr lang="zh-CN" altLang="en-US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楼一楼、食堂一楼、</a:t>
            </a:r>
            <a:r>
              <a:rPr lang="en-US" altLang="zh-CN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1</a:t>
            </a:r>
            <a:r>
              <a:rPr lang="zh-CN" altLang="en-US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号楼一楼和</a:t>
            </a:r>
            <a:r>
              <a:rPr lang="en-US" altLang="zh-CN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2</a:t>
            </a:r>
            <a:r>
              <a:rPr lang="zh-CN" altLang="en-US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号楼一楼。</a:t>
            </a:r>
            <a:endParaRPr lang="zh-CN" altLang="en-US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endParaRPr lang="en-US" altLang="zh-CN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pPr algn="l">
              <a:lnSpc>
                <a:spcPct val="125000"/>
              </a:lnSpc>
              <a:buClrTx/>
              <a:buSzTx/>
              <a:buNone/>
            </a:pP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校园卡不能使用怎么办？</a:t>
            </a:r>
            <a:endParaRPr lang="zh-CN" altLang="en-US" sz="2000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pPr algn="l">
              <a:lnSpc>
                <a:spcPct val="125000"/>
              </a:lnSpc>
              <a:buClrTx/>
              <a:buSzTx/>
              <a:buNone/>
            </a:pP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A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：请查看使用时一卡通设备的报错信息，可参考</a:t>
            </a:r>
            <a:r>
              <a:rPr lang="en-US" altLang="zh-CN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“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使用须知</a:t>
            </a:r>
            <a:r>
              <a:rPr lang="en-US" altLang="zh-CN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”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，如遇问题可带好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校园卡、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学生证或身份证到信息中心服务窗口或拨打电话</a:t>
            </a:r>
            <a:r>
              <a:rPr lang="en-US" altLang="zh-CN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57131333-1715</a:t>
            </a:r>
            <a:r>
              <a:rPr lang="zh-CN" altLang="en-US" sz="2000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  <a:sym typeface="+mn-ea"/>
              </a:rPr>
              <a:t>咨询</a:t>
            </a:r>
            <a:r>
              <a:rPr lang="zh-CN" altLang="en-US">
                <a:latin typeface="新宋体" panose="02010609030101010101" pitchFamily="49" charset="-122"/>
                <a:ea typeface="新宋体" panose="02010609030101010101" pitchFamily="49" charset="-122"/>
                <a:cs typeface="新宋体" panose="02010609030101010101" pitchFamily="49" charset="-122"/>
              </a:rPr>
              <a:t>。</a:t>
            </a:r>
            <a:endParaRPr lang="en-US" altLang="zh-CN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endParaRPr lang="en-US" altLang="zh-CN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  <a:p>
            <a:endParaRPr lang="zh-CN" altLang="en-US">
              <a:latin typeface="新宋体" panose="02010609030101010101" pitchFamily="49" charset="-122"/>
              <a:ea typeface="新宋体" panose="02010609030101010101" pitchFamily="49" charset="-122"/>
              <a:cs typeface="新宋体" panose="0201060903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871710" y="337693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6" t="7906" r="5326" b="740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71855" y="1512570"/>
            <a:ext cx="10447655" cy="39973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4800">
                <a:latin typeface="新宋体" panose="02010609030101010101" pitchFamily="49" charset="-122"/>
                <a:ea typeface="新宋体" panose="02010609030101010101" pitchFamily="49" charset="-122"/>
              </a:rPr>
              <a:t>请遵守《学生上网行为守则》</a:t>
            </a:r>
            <a:endParaRPr lang="zh-CN" altLang="en-US" sz="4800">
              <a:latin typeface="新宋体" panose="02010609030101010101" pitchFamily="49" charset="-122"/>
              <a:ea typeface="新宋体" panose="02010609030101010101" pitchFamily="49" charset="-122"/>
            </a:endParaRPr>
          </a:p>
          <a:p>
            <a:pPr algn="ctr"/>
            <a:endParaRPr lang="zh-CN" altLang="en-US" sz="4800">
              <a:latin typeface="新宋体" panose="02010609030101010101" pitchFamily="49" charset="-122"/>
              <a:ea typeface="新宋体" panose="02010609030101010101" pitchFamily="49" charset="-122"/>
            </a:endParaRPr>
          </a:p>
          <a:p>
            <a:pPr algn="ctr"/>
            <a:r>
              <a:rPr lang="zh-CN" altLang="en-US" sz="4800">
                <a:latin typeface="新宋体" panose="02010609030101010101" pitchFamily="49" charset="-122"/>
                <a:ea typeface="新宋体" panose="02010609030101010101" pitchFamily="49" charset="-122"/>
              </a:rPr>
              <a:t>请遵守《网络与信息安全管理规定》</a:t>
            </a:r>
            <a:endParaRPr lang="zh-CN" altLang="en-US" sz="4800">
              <a:latin typeface="新宋体" panose="02010609030101010101" pitchFamily="49" charset="-122"/>
              <a:ea typeface="新宋体" panose="02010609030101010101" pitchFamily="49" charset="-122"/>
            </a:endParaRPr>
          </a:p>
          <a:p>
            <a:pPr algn="ctr"/>
            <a:endParaRPr lang="zh-CN" altLang="en-US" sz="4800">
              <a:latin typeface="新宋体" panose="02010609030101010101" pitchFamily="49" charset="-122"/>
              <a:ea typeface="新宋体" panose="02010609030101010101" pitchFamily="49" charset="-122"/>
            </a:endParaRPr>
          </a:p>
          <a:p>
            <a:pPr algn="ctr"/>
            <a:r>
              <a:rPr lang="zh-CN" altLang="en-US" sz="4800">
                <a:latin typeface="新宋体" panose="02010609030101010101" pitchFamily="49" charset="-122"/>
                <a:ea typeface="新宋体" panose="02010609030101010101" pitchFamily="49" charset="-122"/>
              </a:rPr>
              <a:t>请不要在校内进行网络攻击！</a:t>
            </a:r>
            <a:endParaRPr lang="zh-CN" altLang="en-US" sz="4800"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7" b="288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3555735" y="2967335"/>
            <a:ext cx="5080531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sz="4800" dirty="0">
                <a:solidFill>
                  <a:schemeClr val="bg2">
                    <a:lumMod val="50000"/>
                  </a:schemeClr>
                </a:solidFill>
                <a:latin typeface="新宋体" panose="02010609030101010101" pitchFamily="49" charset="-122"/>
                <a:ea typeface="新宋体" panose="02010609030101010101" pitchFamily="49" charset="-122"/>
                <a:cs typeface="+mn-ea"/>
                <a:sym typeface="+mn-lt"/>
              </a:rPr>
              <a:t>感谢观看</a:t>
            </a:r>
            <a:endParaRPr sz="4800" dirty="0">
              <a:solidFill>
                <a:schemeClr val="bg2">
                  <a:lumMod val="50000"/>
                </a:schemeClr>
              </a:solidFill>
              <a:latin typeface="新宋体" panose="02010609030101010101" pitchFamily="49" charset="-122"/>
              <a:ea typeface="新宋体" panose="02010609030101010101" pitchFamily="49" charset="-122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MWFiNWU5MDZkOTdhOTkwZmU2NDUwMzRjY2M4ZTJjMzQ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s5upg2n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3373</Words>
  <Application>WPS 演示</Application>
  <PresentationFormat>宽屏</PresentationFormat>
  <Paragraphs>254</Paragraphs>
  <Slides>46</Slides>
  <Notes>0</Notes>
  <HiddenSlides>0</HiddenSlides>
  <MMClips>3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46</vt:i4>
      </vt:variant>
    </vt:vector>
  </HeadingPairs>
  <TitlesOfParts>
    <vt:vector size="55" baseType="lpstr">
      <vt:lpstr>Arial</vt:lpstr>
      <vt:lpstr>宋体</vt:lpstr>
      <vt:lpstr>Wingdings</vt:lpstr>
      <vt:lpstr>新宋体</vt:lpstr>
      <vt:lpstr>微软雅黑</vt:lpstr>
      <vt:lpstr>Arial Unicode MS</vt:lpstr>
      <vt:lpstr>Calibri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纪晓韵</cp:lastModifiedBy>
  <cp:revision>222</cp:revision>
  <dcterms:created xsi:type="dcterms:W3CDTF">2020-06-26T00:28:00Z</dcterms:created>
  <dcterms:modified xsi:type="dcterms:W3CDTF">2026-07-03T00:58:40Z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2052-12.1.0.25222</vt:lpwstr>
  </property>
  <property fmtid="{D5CDD505-2E9C-101B-9397-08002B2CF9AE}" pid="3" name="ICV">
    <vt:lpwstr>C20D8C31838144B2A5F370AC622B6AA8</vt:lpwstr>
  </property>
  <property fmtid="{D5CDD505-2E9C-101B-9397-08002B2CF9AE}" pid="4" name="KSOTemplateUUID">
    <vt:lpwstr>v1.0_mb_TOzfwQJKIkXr6ltSdrKxHQ==</vt:lpwstr>
  </property>
</Properties>
</file>